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81" r:id="rId3"/>
    <p:sldId id="419" r:id="rId4"/>
    <p:sldId id="257" r:id="rId5"/>
    <p:sldId id="386" r:id="rId7"/>
    <p:sldId id="418" r:id="rId8"/>
    <p:sldId id="258" r:id="rId9"/>
    <p:sldId id="260" r:id="rId10"/>
    <p:sldId id="261" r:id="rId11"/>
    <p:sldId id="385" r:id="rId12"/>
    <p:sldId id="262" r:id="rId13"/>
    <p:sldId id="264" r:id="rId14"/>
    <p:sldId id="265" r:id="rId15"/>
    <p:sldId id="266" r:id="rId16"/>
    <p:sldId id="272" r:id="rId17"/>
    <p:sldId id="276" r:id="rId18"/>
    <p:sldId id="302" r:id="rId19"/>
    <p:sldId id="303" r:id="rId20"/>
    <p:sldId id="363" r:id="rId21"/>
    <p:sldId id="269" r:id="rId22"/>
    <p:sldId id="316" r:id="rId23"/>
    <p:sldId id="326" r:id="rId24"/>
    <p:sldId id="270" r:id="rId25"/>
    <p:sldId id="271" r:id="rId26"/>
    <p:sldId id="327" r:id="rId27"/>
    <p:sldId id="328" r:id="rId28"/>
    <p:sldId id="352" r:id="rId29"/>
    <p:sldId id="329" r:id="rId30"/>
    <p:sldId id="387" r:id="rId31"/>
    <p:sldId id="417" r:id="rId32"/>
    <p:sldId id="338" r:id="rId33"/>
    <p:sldId id="339" r:id="rId34"/>
    <p:sldId id="454" r:id="rId35"/>
    <p:sldId id="455" r:id="rId36"/>
    <p:sldId id="456" r:id="rId37"/>
    <p:sldId id="278" r:id="rId38"/>
    <p:sldId id="383" r:id="rId39"/>
    <p:sldId id="452" r:id="rId40"/>
    <p:sldId id="28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initials="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VISHAL\OneDrive\Desktop\std%20calibration%20metformin.xls"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p>
      </c:txPr>
    </c:title>
    <c:autoTitleDeleted val="0"/>
    <c:plotArea>
      <c:layout/>
      <c:lineChart>
        <c:grouping val="standard"/>
        <c:varyColors val="0"/>
        <c:ser>
          <c:idx val="0"/>
          <c:order val="0"/>
          <c:spPr>
            <a:ln w="28575" cap="rnd" cmpd="sng" algn="ctr">
              <a:solidFill>
                <a:schemeClr val="accent1"/>
              </a:solidFill>
              <a:prstDash val="solid"/>
              <a:round/>
            </a:ln>
            <a:effectLst/>
          </c:spPr>
          <c:marker>
            <c:symbol val="none"/>
          </c:marker>
          <c:dLbls>
            <c:delete val="1"/>
          </c:dLbls>
          <c:trendline>
            <c:spPr>
              <a:ln w="19050" cap="rnd" cmpd="sng" algn="ctr">
                <a:solidFill>
                  <a:schemeClr val="accent1"/>
                </a:solidFill>
                <a:prstDash val="sysDot"/>
                <a:round/>
              </a:ln>
              <a:effectLst/>
            </c:spPr>
            <c:trendlineType val="linear"/>
            <c:forward val="0"/>
            <c:backward val="0"/>
            <c:dispRSqr val="1"/>
            <c:dispEq val="1"/>
            <c:trendlineLbl>
              <c:layout>
                <c:manualLayout>
                  <c:x val="0.0116666666666667"/>
                  <c:y val="-0.156944444444444"/>
                </c:manualLayout>
              </c:layout>
              <c:numFmt formatCode="General" sourceLinked="0"/>
              <c:spPr>
                <a:noFill/>
                <a:ln>
                  <a:noFill/>
                </a:ln>
                <a:effectLst/>
              </c:spPr>
              <c:txPr>
                <a:bodyPr rot="0" spcFirstLastPara="0" vertOverflow="ellipsis" vert="horz" wrap="square" anchor="ctr" anchorCtr="1"/>
                <a:lstStyle/>
                <a:p>
                  <a:pPr>
                    <a:defRPr lang="en-US" sz="900" b="0" i="0" u="none" strike="noStrike" kern="1200" baseline="0">
                      <a:solidFill>
                        <a:srgbClr val="595959">
                          <a:alpha val="100000"/>
                        </a:srgbClr>
                      </a:solidFill>
                      <a:latin typeface="Calibri" panose="020F0502020204030204" charset="0"/>
                      <a:ea typeface="Calibri" panose="020F0502020204030204" charset="0"/>
                      <a:cs typeface="Calibri" panose="020F0502020204030204" charset="0"/>
                    </a:defRPr>
                  </a:pPr>
                </a:p>
              </c:txPr>
            </c:trendlineLbl>
          </c:trendline>
          <c:cat>
            <c:numRef>
              <c:f>'[std calibration metformin.xls]Sheet1'!$B$4:$B$9</c:f>
              <c:numCache>
                <c:formatCode>General</c:formatCode>
                <c:ptCount val="6"/>
                <c:pt idx="0">
                  <c:v>0.2</c:v>
                </c:pt>
                <c:pt idx="1">
                  <c:v>0.4</c:v>
                </c:pt>
                <c:pt idx="2">
                  <c:v>0.6</c:v>
                </c:pt>
                <c:pt idx="3">
                  <c:v>0.8</c:v>
                </c:pt>
                <c:pt idx="4">
                  <c:v>1</c:v>
                </c:pt>
                <c:pt idx="5">
                  <c:v>1.2</c:v>
                </c:pt>
              </c:numCache>
            </c:numRef>
          </c:cat>
          <c:val>
            <c:numRef>
              <c:f>'[std calibration metformin.xls]Sheet1'!$C$4:$C$9</c:f>
              <c:numCache>
                <c:formatCode>General</c:formatCode>
                <c:ptCount val="6"/>
                <c:pt idx="0">
                  <c:v>0.164</c:v>
                </c:pt>
                <c:pt idx="1">
                  <c:v>0.283</c:v>
                </c:pt>
                <c:pt idx="2">
                  <c:v>0.459</c:v>
                </c:pt>
                <c:pt idx="3">
                  <c:v>0.643</c:v>
                </c:pt>
                <c:pt idx="4">
                  <c:v>0.709</c:v>
                </c:pt>
                <c:pt idx="5">
                  <c:v>0.845</c:v>
                </c:pt>
              </c:numCache>
            </c:numRef>
          </c:val>
          <c:smooth val="0"/>
        </c:ser>
        <c:dLbls>
          <c:showLegendKey val="0"/>
          <c:showVal val="0"/>
          <c:showCatName val="0"/>
          <c:showSerName val="0"/>
          <c:showPercent val="0"/>
          <c:showBubbleSize val="0"/>
        </c:dLbls>
        <c:marker val="0"/>
        <c:smooth val="0"/>
        <c:axId val="909277246"/>
        <c:axId val="965408343"/>
      </c:lineChart>
      <c:catAx>
        <c:axId val="909277246"/>
        <c:scaling>
          <c:orientation val="minMax"/>
        </c:scaling>
        <c:delete val="0"/>
        <c:axPos val="b"/>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965408343"/>
        <c:crosses val="autoZero"/>
        <c:auto val="1"/>
        <c:lblAlgn val="ctr"/>
        <c:lblOffset val="100"/>
        <c:noMultiLvlLbl val="0"/>
      </c:catAx>
      <c:valAx>
        <c:axId val="965408343"/>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909277246"/>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wrap="square"/>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en-US" sz="1800" b="0" i="0" u="none" strike="noStrike" kern="1200" baseline="0">
              <a:solidFill>
                <a:schemeClr val="dk1">
                  <a:lumMod val="65000"/>
                  <a:lumOff val="35000"/>
                </a:schemeClr>
              </a:solidFill>
              <a:effectLst/>
              <a:latin typeface="+mn-lt"/>
              <a:ea typeface="+mn-ea"/>
              <a:cs typeface="+mn-cs"/>
            </a:defRPr>
          </a:pPr>
        </a:p>
      </c:txPr>
    </c:title>
    <c:autoTitleDeleted val="0"/>
    <c:plotArea>
      <c:layout>
        <c:manualLayout>
          <c:layoutTarget val="inner"/>
          <c:xMode val="edge"/>
          <c:yMode val="edge"/>
          <c:x val="0.0209224598930481"/>
          <c:y val="0.11"/>
          <c:w val="0.975456773618538"/>
          <c:h val="0.82825641025641"/>
        </c:manualLayout>
      </c:layout>
      <c:barChart>
        <c:barDir val="col"/>
        <c:grouping val="clustered"/>
        <c:varyColors val="0"/>
        <c:ser>
          <c:idx val="0"/>
          <c:order val="0"/>
          <c:tx>
            <c:strRef>
              <c:f>[Book1]Sheet1!$B$1</c:f>
              <c:strCache>
                <c:ptCount val="1"/>
                <c:pt idx="0">
                  <c:v>DRUG CONTENT(%)</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lt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[Book1]Sheet1!$A$2:$A$11</c:f>
              <c:strCache>
                <c:ptCount val="10"/>
                <c:pt idx="1">
                  <c:v>F1</c:v>
                </c:pt>
                <c:pt idx="2">
                  <c:v>F2</c:v>
                </c:pt>
                <c:pt idx="3">
                  <c:v>F3</c:v>
                </c:pt>
                <c:pt idx="4">
                  <c:v>F4</c:v>
                </c:pt>
                <c:pt idx="5">
                  <c:v>F5</c:v>
                </c:pt>
                <c:pt idx="6">
                  <c:v>F6</c:v>
                </c:pt>
                <c:pt idx="7">
                  <c:v>F7</c:v>
                </c:pt>
                <c:pt idx="8">
                  <c:v>F8</c:v>
                </c:pt>
                <c:pt idx="9">
                  <c:v>F9</c:v>
                </c:pt>
              </c:strCache>
            </c:strRef>
          </c:cat>
          <c:val>
            <c:numRef>
              <c:f>[Book1]Sheet1!$B$2:$B$11</c:f>
              <c:numCache>
                <c:formatCode>General</c:formatCode>
                <c:ptCount val="10"/>
                <c:pt idx="1">
                  <c:v>60.5</c:v>
                </c:pt>
                <c:pt idx="2">
                  <c:v>73.5</c:v>
                </c:pt>
                <c:pt idx="3">
                  <c:v>85.5</c:v>
                </c:pt>
                <c:pt idx="4">
                  <c:v>63.5</c:v>
                </c:pt>
                <c:pt idx="5">
                  <c:v>80</c:v>
                </c:pt>
                <c:pt idx="6">
                  <c:v>87.5</c:v>
                </c:pt>
                <c:pt idx="7">
                  <c:v>119.4</c:v>
                </c:pt>
                <c:pt idx="8">
                  <c:v>100</c:v>
                </c:pt>
                <c:pt idx="9">
                  <c:v>97.3</c:v>
                </c:pt>
              </c:numCache>
            </c:numRef>
          </c:val>
        </c:ser>
        <c:dLbls>
          <c:showLegendKey val="0"/>
          <c:showVal val="1"/>
          <c:showCatName val="0"/>
          <c:showSerName val="0"/>
          <c:showPercent val="0"/>
          <c:showBubbleSize val="0"/>
        </c:dLbls>
        <c:gapWidth val="41"/>
        <c:overlap val="0"/>
        <c:axId val="100657395"/>
        <c:axId val="452950627"/>
      </c:barChart>
      <c:catAx>
        <c:axId val="100657395"/>
        <c:scaling>
          <c:orientation val="minMax"/>
        </c:scaling>
        <c:delete val="0"/>
        <c:axPos val="b"/>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dk1">
                    <a:lumMod val="65000"/>
                    <a:lumOff val="35000"/>
                  </a:schemeClr>
                </a:solidFill>
                <a:effectLst/>
                <a:latin typeface="+mn-lt"/>
                <a:ea typeface="+mn-ea"/>
                <a:cs typeface="+mn-cs"/>
              </a:defRPr>
            </a:pPr>
          </a:p>
        </c:txPr>
        <c:crossAx val="452950627"/>
        <c:crosses val="autoZero"/>
        <c:auto val="1"/>
        <c:lblAlgn val="ctr"/>
        <c:lblOffset val="100"/>
        <c:noMultiLvlLbl val="0"/>
      </c:catAx>
      <c:valAx>
        <c:axId val="452950627"/>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crossAx val="100657395"/>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gradFill>
    <a:ln w="9525" cap="flat" cmpd="sng" algn="ctr">
      <a:solidFill>
        <a:schemeClr val="dk1">
          <a:lumMod val="15000"/>
          <a:lumOff val="85000"/>
        </a:schemeClr>
      </a:solidFill>
      <a:round/>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jpe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3"/>
          <p:cNvSpPr>
            <a:spLocks noGrp="1"/>
          </p:cNvSpPr>
          <p:nvPr>
            <p:ph type="title"/>
          </p:nvPr>
        </p:nvSpPr>
        <p:spPr/>
        <p:txBody>
          <a:bodyPr/>
          <a:p>
            <a:r>
              <a:rPr lang="en-US"/>
              <a:t>S</a:t>
            </a:r>
            <a:endParaRPr lang="en-US"/>
          </a:p>
        </p:txBody>
      </p:sp>
      <p:pic>
        <p:nvPicPr>
          <p:cNvPr id="10" name="Content Placeholder 9" descr="Blank"/>
          <p:cNvPicPr>
            <a:picLocks noChangeAspect="1"/>
          </p:cNvPicPr>
          <p:nvPr>
            <p:ph sz="half" idx="1"/>
          </p:nvPr>
        </p:nvPicPr>
        <p:blipFill>
          <a:blip r:embed="rId1"/>
          <a:srcRect l="30125" t="84051" r="10680" b="-35808"/>
          <a:stretch>
            <a:fillRect/>
          </a:stretch>
        </p:blipFill>
        <p:spPr>
          <a:xfrm>
            <a:off x="609600" y="2220595"/>
            <a:ext cx="5384800" cy="2860675"/>
          </a:xfrm>
          <a:prstGeom prst="rect">
            <a:avLst/>
          </a:prstGeom>
        </p:spPr>
      </p:pic>
      <p:pic>
        <p:nvPicPr>
          <p:cNvPr id="13" name="Content Placeholder 12"/>
          <p:cNvPicPr>
            <a:picLocks noChangeAspect="1"/>
          </p:cNvPicPr>
          <p:nvPr>
            <p:ph sz="half" idx="2"/>
          </p:nvPr>
        </p:nvPicPr>
        <p:blipFill>
          <a:blip r:embed="rId2"/>
          <a:srcRect l="21574" t="29009" r="20672" b="9978"/>
          <a:stretch>
            <a:fillRect/>
          </a:stretch>
        </p:blipFill>
        <p:spPr>
          <a:xfrm>
            <a:off x="57150" y="47625"/>
            <a:ext cx="12191365" cy="6842760"/>
          </a:xfrm>
          <a:prstGeom prst="rect">
            <a:avLst/>
          </a:prstGeom>
        </p:spPr>
      </p:pic>
      <p:sp>
        <p:nvSpPr>
          <p:cNvPr id="15" name="Title 1"/>
          <p:cNvSpPr>
            <a:spLocks noGrp="1"/>
          </p:cNvSpPr>
          <p:nvPr/>
        </p:nvSpPr>
        <p:spPr>
          <a:xfrm>
            <a:off x="1524000" y="1934138"/>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dirty="0">
                <a:solidFill>
                  <a:srgbClr val="FF0000"/>
                </a:solidFill>
                <a:latin typeface="Times New Roman" panose="02020603050405020304" pitchFamily="18" charset="0"/>
                <a:cs typeface="Times New Roman" panose="02020603050405020304" pitchFamily="18" charset="0"/>
              </a:rPr>
              <a:t> “FORMULATION AND EVALUATION OF TOPICAL    </a:t>
            </a:r>
            <a:r>
              <a:rPr lang="en-IN" altLang="en-US" sz="2600" dirty="0">
                <a:solidFill>
                  <a:srgbClr val="FF0000"/>
                </a:solidFill>
                <a:latin typeface="Times New Roman" panose="02020603050405020304" pitchFamily="18" charset="0"/>
                <a:cs typeface="Times New Roman" panose="02020603050405020304" pitchFamily="18" charset="0"/>
              </a:rPr>
              <a:t>MICRO</a:t>
            </a:r>
            <a:r>
              <a:rPr lang="en-US" sz="2600" dirty="0">
                <a:solidFill>
                  <a:srgbClr val="FF0000"/>
                </a:solidFill>
                <a:latin typeface="Times New Roman" panose="02020603050405020304" pitchFamily="18" charset="0"/>
                <a:cs typeface="Times New Roman" panose="02020603050405020304" pitchFamily="18" charset="0"/>
              </a:rPr>
              <a:t>EMULGEL</a:t>
            </a:r>
            <a:r>
              <a:rPr lang="en-IN" altLang="en-US" sz="2600" dirty="0">
                <a:solidFill>
                  <a:srgbClr val="FF0000"/>
                </a:solidFill>
                <a:latin typeface="Times New Roman" panose="02020603050405020304" pitchFamily="18" charset="0"/>
                <a:cs typeface="Times New Roman" panose="02020603050405020304" pitchFamily="18" charset="0"/>
              </a:rPr>
              <a:t> FOR TREATMENT OF MELASMA</a:t>
            </a:r>
            <a:r>
              <a:rPr lang="en-US" sz="2600" dirty="0">
                <a:solidFill>
                  <a:srgbClr val="FF0000"/>
                </a:solidFill>
                <a:latin typeface="Times New Roman" panose="02020603050405020304" pitchFamily="18" charset="0"/>
                <a:cs typeface="Times New Roman" panose="02020603050405020304" pitchFamily="18" charset="0"/>
              </a:rPr>
              <a:t>” </a:t>
            </a:r>
            <a:endParaRPr lang="en-IN" sz="2600" dirty="0">
              <a:solidFill>
                <a:srgbClr val="FF0000"/>
              </a:solidFill>
              <a:latin typeface="Times New Roman" panose="02020603050405020304" pitchFamily="18" charset="0"/>
              <a:cs typeface="Times New Roman" panose="02020603050405020304" pitchFamily="18" charset="0"/>
            </a:endParaRPr>
          </a:p>
        </p:txBody>
      </p:sp>
      <p:pic>
        <p:nvPicPr>
          <p:cNvPr id="16" name="Picture 15" descr="nov_top_righ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0113" y="412082"/>
            <a:ext cx="1431024" cy="1612141"/>
          </a:xfrm>
          <a:prstGeom prst="rect">
            <a:avLst/>
          </a:prstGeom>
          <a:noFill/>
          <a:ln w="9525">
            <a:solidFill>
              <a:srgbClr val="000000"/>
            </a:solidFill>
            <a:miter lim="800000"/>
            <a:headEnd/>
            <a:tailEnd/>
          </a:ln>
        </p:spPr>
      </p:pic>
      <p:sp>
        <p:nvSpPr>
          <p:cNvPr id="17" name="TextBox 4"/>
          <p:cNvSpPr txBox="1"/>
          <p:nvPr/>
        </p:nvSpPr>
        <p:spPr>
          <a:xfrm>
            <a:off x="2802957" y="179431"/>
            <a:ext cx="6586086" cy="207645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2600" b="1" dirty="0">
                <a:effectLst/>
                <a:latin typeface="Times New Roman" panose="02020603050405020304" pitchFamily="18" charset="0"/>
                <a:ea typeface="Times New Roman" panose="02020603050405020304" pitchFamily="18" charset="0"/>
              </a:rPr>
              <a:t>KLE College of Pharmacy</a:t>
            </a:r>
            <a:r>
              <a:rPr lang="en-US" sz="2400" b="1" dirty="0">
                <a:effectLst/>
                <a:latin typeface="Times New Roman" panose="02020603050405020304" pitchFamily="18" charset="0"/>
                <a:ea typeface="Times New Roman" panose="02020603050405020304" pitchFamily="18" charset="0"/>
              </a:rPr>
              <a:t> </a:t>
            </a:r>
            <a:endParaRPr lang="en-US" sz="2400" b="1" dirty="0">
              <a:latin typeface="Times New Roman" panose="02020603050405020304" pitchFamily="18" charset="0"/>
              <a:ea typeface="Times New Roman" panose="02020603050405020304" pitchFamily="18" charset="0"/>
            </a:endParaRPr>
          </a:p>
          <a:p>
            <a:pPr algn="ctr">
              <a:lnSpc>
                <a:spcPct val="150000"/>
              </a:lnSpc>
            </a:pPr>
            <a:r>
              <a:rPr lang="en-US" sz="2000" b="1" dirty="0">
                <a:latin typeface="Times New Roman" panose="02020603050405020304" pitchFamily="18" charset="0"/>
                <a:ea typeface="Times New Roman" panose="02020603050405020304" pitchFamily="18" charset="0"/>
              </a:rPr>
              <a:t>Vidyanagar, Huballi - 580031</a:t>
            </a:r>
            <a:endParaRPr lang="en-US" sz="2000" b="1" dirty="0">
              <a:latin typeface="Times New Roman" panose="02020603050405020304" pitchFamily="18" charset="0"/>
              <a:ea typeface="Times New Roman" panose="02020603050405020304" pitchFamily="18" charset="0"/>
            </a:endParaRPr>
          </a:p>
          <a:p>
            <a:pPr algn="ctr">
              <a:lnSpc>
                <a:spcPct val="150000"/>
              </a:lnSpc>
            </a:pPr>
            <a:r>
              <a:rPr lang="en-US" sz="2000" b="1" dirty="0">
                <a:latin typeface="Times New Roman" panose="02020603050405020304" pitchFamily="18" charset="0"/>
                <a:ea typeface="Times New Roman" panose="02020603050405020304" pitchFamily="18" charset="0"/>
              </a:rPr>
              <a:t> (A Constituent unit of KAHER </a:t>
            </a:r>
            <a:r>
              <a:rPr lang="en-US" sz="2000" b="1" dirty="0">
                <a:effectLst/>
                <a:latin typeface="Times New Roman" panose="02020603050405020304" pitchFamily="18" charset="0"/>
                <a:ea typeface="Times New Roman" panose="02020603050405020304" pitchFamily="18" charset="0"/>
              </a:rPr>
              <a:t>Belagavi,</a:t>
            </a:r>
            <a:r>
              <a:rPr lang="en-US" sz="2000" b="1" dirty="0">
                <a:latin typeface="Times New Roman" panose="02020603050405020304" pitchFamily="18" charset="0"/>
                <a:ea typeface="Times New Roman" panose="02020603050405020304" pitchFamily="18" charset="0"/>
              </a:rPr>
              <a:t> </a:t>
            </a:r>
            <a:endParaRPr lang="en-US" sz="2000" b="1" dirty="0">
              <a:latin typeface="Times New Roman" panose="02020603050405020304" pitchFamily="18" charset="0"/>
              <a:ea typeface="Times New Roman" panose="02020603050405020304" pitchFamily="18" charset="0"/>
            </a:endParaRPr>
          </a:p>
          <a:p>
            <a:pPr algn="ctr">
              <a:lnSpc>
                <a:spcPct val="150000"/>
              </a:lnSpc>
            </a:pPr>
            <a:r>
              <a:rPr lang="en-US" sz="2000" b="1" dirty="0">
                <a:latin typeface="Times New Roman" panose="02020603050405020304" pitchFamily="18" charset="0"/>
                <a:ea typeface="Times New Roman" panose="02020603050405020304" pitchFamily="18" charset="0"/>
              </a:rPr>
              <a:t>Deemed-to-be-university) </a:t>
            </a:r>
            <a:r>
              <a:rPr lang="en-US" sz="2000" b="1" dirty="0">
                <a:effectLst/>
                <a:latin typeface="Times New Roman" panose="02020603050405020304" pitchFamily="18" charset="0"/>
                <a:ea typeface="Times New Roman" panose="02020603050405020304" pitchFamily="18" charset="0"/>
              </a:rPr>
              <a:t>Karnataka.</a:t>
            </a:r>
            <a:endParaRPr lang="en-IN" sz="2000" dirty="0">
              <a:effectLst/>
              <a:latin typeface="Times New Roman" panose="02020603050405020304" pitchFamily="18" charset="0"/>
              <a:ea typeface="Times New Roman" panose="02020603050405020304" pitchFamily="18" charset="0"/>
            </a:endParaRPr>
          </a:p>
        </p:txBody>
      </p:sp>
      <p:sp>
        <p:nvSpPr>
          <p:cNvPr id="18" name="TextBox 6"/>
          <p:cNvSpPr txBox="1"/>
          <p:nvPr/>
        </p:nvSpPr>
        <p:spPr>
          <a:xfrm>
            <a:off x="2649855" y="2432685"/>
            <a:ext cx="6892925" cy="996315"/>
          </a:xfrm>
          <a:prstGeom prst="rect">
            <a:avLst/>
          </a:prstGeom>
          <a:noFill/>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800" b="1" dirty="0">
                <a:latin typeface="Times New Roman" panose="02020603050405020304" pitchFamily="18" charset="0"/>
                <a:cs typeface="Times New Roman" panose="02020603050405020304" pitchFamily="18" charset="0"/>
              </a:rPr>
              <a:t>    </a:t>
            </a:r>
            <a:r>
              <a:rPr lang="en-IN" sz="2200" b="1" dirty="0">
                <a:latin typeface="Times New Roman" panose="02020603050405020304" pitchFamily="18" charset="0"/>
                <a:cs typeface="Times New Roman" panose="02020603050405020304" pitchFamily="18" charset="0"/>
              </a:rPr>
              <a:t>DISSERTATION  PRESENTATION</a:t>
            </a:r>
            <a:endParaRPr lang="en-IN" sz="2200" b="1" dirty="0">
              <a:latin typeface="Times New Roman" panose="02020603050405020304" pitchFamily="18" charset="0"/>
              <a:cs typeface="Times New Roman" panose="02020603050405020304" pitchFamily="18" charset="0"/>
            </a:endParaRPr>
          </a:p>
          <a:p>
            <a:pPr algn="ctr"/>
            <a:r>
              <a:rPr lang="en-IN" sz="2200" b="1" dirty="0"/>
              <a:t>MID VIVA</a:t>
            </a:r>
            <a:endParaRPr lang="en-IN" sz="2200" b="1" dirty="0"/>
          </a:p>
        </p:txBody>
      </p:sp>
      <p:sp>
        <p:nvSpPr>
          <p:cNvPr id="19" name="TextBox 8"/>
          <p:cNvSpPr txBox="1"/>
          <p:nvPr/>
        </p:nvSpPr>
        <p:spPr>
          <a:xfrm>
            <a:off x="1524310" y="4881402"/>
            <a:ext cx="3825022" cy="132207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Presented by: Mahima A Mudhole </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Dept of Pharmaceutics,</a:t>
            </a:r>
            <a:endParaRPr lang="en-IN" sz="2000" dirty="0">
              <a:effectLst/>
              <a:latin typeface="Times New Roman" panose="02020603050405020304" pitchFamily="18" charset="0"/>
              <a:ea typeface="Times New Roman" panose="02020603050405020304" pitchFamily="18" charset="0"/>
            </a:endParaRPr>
          </a:p>
          <a:p>
            <a:pPr algn="just"/>
            <a:r>
              <a:rPr lang="en-US" sz="2000" dirty="0">
                <a:effectLst/>
                <a:latin typeface="Times New Roman" panose="02020603050405020304" pitchFamily="18" charset="0"/>
                <a:ea typeface="Times New Roman" panose="02020603050405020304" pitchFamily="18" charset="0"/>
              </a:rPr>
              <a:t>KLE College of Pharmacy, </a:t>
            </a:r>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Hubballi.</a:t>
            </a:r>
            <a:endParaRPr lang="en-IN" sz="2000" dirty="0"/>
          </a:p>
        </p:txBody>
      </p:sp>
      <p:sp>
        <p:nvSpPr>
          <p:cNvPr id="20" name="TextBox 12"/>
          <p:cNvSpPr txBox="1"/>
          <p:nvPr/>
        </p:nvSpPr>
        <p:spPr>
          <a:xfrm>
            <a:off x="7333632" y="4727681"/>
            <a:ext cx="4457882" cy="163004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Guided by : Mr. Harish K H </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Ass</a:t>
            </a:r>
            <a:r>
              <a:rPr lang="en-US" altLang="en-IN" sz="2000" dirty="0">
                <a:latin typeface="Times New Roman" panose="02020603050405020304" pitchFamily="18" charset="0"/>
                <a:cs typeface="Times New Roman" panose="02020603050405020304" pitchFamily="18" charset="0"/>
              </a:rPr>
              <a:t>ociate</a:t>
            </a:r>
            <a:r>
              <a:rPr lang="en-IN" sz="2000" dirty="0">
                <a:latin typeface="Times New Roman" panose="02020603050405020304" pitchFamily="18" charset="0"/>
                <a:cs typeface="Times New Roman" panose="02020603050405020304" pitchFamily="18" charset="0"/>
              </a:rPr>
              <a:t> Professor</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Department of Pharmaceutics,</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KLE College of Pharmacy,</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Hubballi</a:t>
            </a:r>
            <a:endParaRPr lang="en-IN" sz="2000"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4"/>
          <a:stretch>
            <a:fillRect/>
          </a:stretch>
        </p:blipFill>
        <p:spPr>
          <a:xfrm>
            <a:off x="9380045" y="457201"/>
            <a:ext cx="1542544" cy="163121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77470"/>
            <a:ext cx="10972800" cy="603885"/>
          </a:xfrm>
        </p:spPr>
        <p:txBody>
          <a:bodyPr/>
          <a:p>
            <a:pPr algn="ctr"/>
            <a:r>
              <a:rPr lang="en-US" sz="2800" b="1">
                <a:latin typeface="Times New Roman" panose="02020603050405020304" pitchFamily="18" charset="0"/>
                <a:cs typeface="Times New Roman" panose="02020603050405020304" pitchFamily="18" charset="0"/>
              </a:rPr>
              <a:t>NEED FOR THE STUDY</a:t>
            </a:r>
            <a:endParaRPr lang="en-US" sz="28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598805"/>
            <a:ext cx="10972800" cy="5107305"/>
          </a:xfrm>
        </p:spPr>
        <p:txBody>
          <a:bodyPr/>
          <a:p>
            <a:pPr algn="just"/>
            <a:r>
              <a:rPr lang="en-US" sz="2400">
                <a:latin typeface="Times New Roman" panose="02020603050405020304" pitchFamily="18" charset="0"/>
                <a:cs typeface="Times New Roman" panose="02020603050405020304" pitchFamily="18" charset="0"/>
              </a:rPr>
              <a:t>Microemulsions have a broad spectrum of applications in drug targetting and controlled drug release. They have unique distinguishing features like enhanced bioavailability, due to their ability to solubilize lipophillic drugs.</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Microemulsions demonstrate greater longevity as compared to other biphasic dosage forms.Microemulsions are designed keeping in mind the utilization of their unique properties like toxic side effects and reduction in the volume of carrying vehicle.</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Focusing on the treatment of melasma numerous things like sun exposure heridity and female sex harmones can cause it. Despite the fact that melanocytes alone were once believed to be the main factor, the pathophysiology of melasma is complex.</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Melasma significantly affects the one’s appearance, brings on psycho social and emotional anguish and lowers one’s quality of life. Patients frequently describe having low self esteem, anhedonia, a sense of unhappiness and lack of motivation to leave the house.</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The precise causes of melasma are unknown.</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Therefore, considering the depigmenting potential of metformin on melasma need to be formulated, evaluated in the form of topical microemulgel.</a:t>
            </a:r>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marL="0" indent="0" algn="just">
              <a:buNone/>
            </a:pPr>
            <a:endParaRPr 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60020"/>
            <a:ext cx="10972800" cy="510540"/>
          </a:xfrm>
        </p:spPr>
        <p:txBody>
          <a:bodyPr/>
          <a:p>
            <a:pPr algn="ctr"/>
            <a:r>
              <a:rPr lang="en-US" sz="2800" b="1">
                <a:latin typeface="Times New Roman" panose="02020603050405020304" pitchFamily="18" charset="0"/>
                <a:cs typeface="Times New Roman" panose="02020603050405020304" pitchFamily="18" charset="0"/>
              </a:rPr>
              <a:t>OBJECTIVES</a:t>
            </a:r>
            <a:endParaRPr lang="en-US" sz="28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algn="just">
              <a:buFont typeface="Arial" panose="020B0604020202020204" pitchFamily="34" charset="0"/>
              <a:buChar char="•"/>
            </a:pPr>
            <a:r>
              <a:rPr lang="en-US" sz="2400" b="1">
                <a:solidFill>
                  <a:schemeClr val="accent1">
                    <a:lumMod val="50000"/>
                  </a:schemeClr>
                </a:solidFill>
                <a:latin typeface="Times New Roman" panose="02020603050405020304" pitchFamily="18" charset="0"/>
                <a:cs typeface="Times New Roman" panose="02020603050405020304" pitchFamily="18" charset="0"/>
              </a:rPr>
              <a:t>AIM OF THE STUDY</a:t>
            </a:r>
            <a:endParaRPr lang="en-US" sz="2400" b="1">
              <a:solidFill>
                <a:schemeClr val="accent1">
                  <a:lumMod val="50000"/>
                </a:schemeClr>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2400" b="1">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Formulation and evaluation of topical microemulgel by using metformin for treatment of melasma.</a:t>
            </a:r>
            <a:endParaRPr lang="en-US" sz="2400" b="1">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2400" b="1">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2400" b="1">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1">
                <a:solidFill>
                  <a:schemeClr val="accent1">
                    <a:lumMod val="50000"/>
                  </a:schemeClr>
                </a:solidFill>
                <a:latin typeface="Times New Roman" panose="02020603050405020304" pitchFamily="18" charset="0"/>
                <a:cs typeface="Times New Roman" panose="02020603050405020304" pitchFamily="18" charset="0"/>
              </a:rPr>
              <a:t>The main objective of the present research work is to,  </a:t>
            </a:r>
            <a:endParaRPr lang="en-US" sz="2400" b="1">
              <a:solidFill>
                <a:schemeClr val="accent1">
                  <a:lumMod val="50000"/>
                </a:schemeClr>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2400" b="1">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To formulate and optimize the microemulsion based gels for topical application by using metformin.</a:t>
            </a:r>
            <a:endParaRPr lang="en-US" sz="24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To evaluate the microemulsion based gels.</a:t>
            </a:r>
            <a:endParaRPr 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800" b="1">
                <a:latin typeface="Times New Roman" panose="02020603050405020304" pitchFamily="18" charset="0"/>
                <a:cs typeface="Times New Roman" panose="02020603050405020304" pitchFamily="18" charset="0"/>
              </a:rPr>
              <a:t>MATERIALS </a:t>
            </a:r>
            <a:endParaRPr lang="en-US" sz="28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9760" y="1174750"/>
            <a:ext cx="10972800" cy="5189220"/>
          </a:xfrm>
        </p:spPr>
        <p:txBody>
          <a:bodyPr/>
          <a:p>
            <a:pPr algn="just"/>
            <a:endParaRPr lang="en-US" sz="1800"/>
          </a:p>
          <a:p>
            <a:pPr algn="just"/>
            <a:endParaRPr lang="en-US" sz="1800"/>
          </a:p>
          <a:p>
            <a:pPr marL="0" indent="0" algn="just">
              <a:buNone/>
            </a:pPr>
            <a:r>
              <a:rPr lang="en-US" sz="1800"/>
              <a:t>    </a:t>
            </a:r>
            <a:r>
              <a:rPr lang="en-US" sz="1800" b="1">
                <a:solidFill>
                  <a:schemeClr val="accent1">
                    <a:lumMod val="50000"/>
                  </a:schemeClr>
                </a:solidFill>
                <a:latin typeface="Times New Roman" panose="02020603050405020304" pitchFamily="18" charset="0"/>
                <a:cs typeface="Times New Roman" panose="02020603050405020304" pitchFamily="18" charset="0"/>
              </a:rPr>
              <a:t> </a:t>
            </a:r>
            <a:r>
              <a:rPr lang="en-US" sz="2400" b="1">
                <a:solidFill>
                  <a:schemeClr val="accent1">
                    <a:lumMod val="50000"/>
                  </a:schemeClr>
                </a:solidFill>
                <a:latin typeface="Times New Roman" panose="02020603050405020304" pitchFamily="18" charset="0"/>
                <a:cs typeface="Times New Roman" panose="02020603050405020304" pitchFamily="18" charset="0"/>
              </a:rPr>
              <a:t>MATERIALS USED </a:t>
            </a:r>
            <a:endParaRPr lang="en-US" sz="2400" b="1">
              <a:solidFill>
                <a:schemeClr val="accent1">
                  <a:lumMod val="50000"/>
                </a:schemeClr>
              </a:solidFill>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API : Metformin HCL</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OIL : Linseed oil, lemon oil .</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SURFACTANT : Tween 80, span 20, span 80 .</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CO SURFACTANT : Polyethylene glycol, propylene glycol .</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GELLING AGENT : HPMC.</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HUMECTANT : Glycerine</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VEHICLES : Distilled water.</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OTHER PRESERVATIVES : Preservatives and fragnance.</a:t>
            </a:r>
            <a:endParaRPr 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89535"/>
            <a:ext cx="10972800" cy="614045"/>
          </a:xfrm>
        </p:spPr>
        <p:txBody>
          <a:bodyPr/>
          <a:p>
            <a:pPr algn="ctr"/>
            <a:r>
              <a:rPr lang="en-US" sz="2800" b="1">
                <a:latin typeface="Times New Roman" panose="02020603050405020304" pitchFamily="18" charset="0"/>
                <a:cs typeface="Times New Roman" panose="02020603050405020304" pitchFamily="18" charset="0"/>
              </a:rPr>
              <a:t>METHODOLOGY</a:t>
            </a:r>
            <a:endParaRPr lang="en-US" sz="28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591820"/>
            <a:ext cx="10972800" cy="5368925"/>
          </a:xfrm>
        </p:spPr>
        <p:txBody>
          <a:bodyPr/>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rPr>
              <a:t>Identification of API </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rPr>
              <a:t>Scanning and Caliberation curve of API in solvent and in phosphate buffer at specific pH.</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rPr>
              <a:t>Identification of excipients.</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rPr>
              <a:t>Short listing oils that have no interference of absorbance of API. [ Generally between 200 to 400 nm ]</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rPr>
              <a:t>Screening of oil  among the shortlisted oils, emulsifier, and co-emulsifier on the basis of solubility study.</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rPr>
              <a:t>Selection of emulsifier, co-emulsifier, its ratio and oil .</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rPr>
              <a:t>API - Excipients compatibility study.</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ü"/>
            </a:pPr>
            <a:r>
              <a:rPr lang="en-US" sz="2000">
                <a:latin typeface="Times New Roman" panose="02020603050405020304" pitchFamily="18" charset="0"/>
                <a:cs typeface="Times New Roman" panose="02020603050405020304" pitchFamily="18" charset="0"/>
              </a:rPr>
              <a:t>Formulation of microemulsion: By phase titration method for preparation of Pseudo ternary diagram.</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rPr>
              <a:t>Formulation of gel base for microemulsion. </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rPr>
              <a:t>Preparation of API loaded micro - emulsion.</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rPr>
              <a:t>Incorporation of prepared microemulsion in to gel with continous stirring to form microemulsion based gel.</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rPr>
              <a:t>Optimization of microemulsion.</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rPr>
              <a:t>Formulation and development of API loaded microemulgel using suitable design of expereinments.</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rPr>
              <a:t>EVALUATION PARAMETERS : Drug content, spreadability, pH, viscosity, etc</a:t>
            </a:r>
            <a:endParaRPr lang="en-US" sz="2000">
              <a:latin typeface="Times New Roman" panose="02020603050405020304" pitchFamily="18" charset="0"/>
              <a:cs typeface="Times New Roman" panose="02020603050405020304" pitchFamily="18" charset="0"/>
            </a:endParaRPr>
          </a:p>
          <a:p>
            <a:pPr algn="just">
              <a:buFont typeface="Wingdings" panose="05000000000000000000" charset="0"/>
              <a:buChar char="Ø"/>
            </a:pPr>
            <a:endParaRPr lang="en-US" sz="2400">
              <a:latin typeface="Times New Roman" panose="02020603050405020304" pitchFamily="18" charset="0"/>
              <a:cs typeface="Times New Roman" panose="02020603050405020304" pitchFamily="18" charset="0"/>
            </a:endParaRPr>
          </a:p>
          <a:p>
            <a:pPr algn="just">
              <a:buFont typeface="Wingdings" panose="05000000000000000000" charset="0"/>
              <a:buChar char="Ø"/>
            </a:pPr>
            <a:endParaRPr lang="en-US" sz="1800"/>
          </a:p>
          <a:p>
            <a:pPr marL="0" indent="0" algn="just">
              <a:buFont typeface="Wingdings" panose="05000000000000000000" charset="0"/>
              <a:buNone/>
            </a:pPr>
            <a:endParaRPr lang="en-US" sz="1800"/>
          </a:p>
          <a:p>
            <a:pPr algn="just">
              <a:buFont typeface="Wingdings" panose="05000000000000000000" charset="0"/>
              <a:buChar char="ü"/>
            </a:pPr>
            <a:endParaRPr lang="en-US" sz="1800"/>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sz="2800" b="1">
                <a:latin typeface="Times New Roman" panose="02020603050405020304" pitchFamily="18" charset="0"/>
                <a:cs typeface="Times New Roman" panose="02020603050405020304" pitchFamily="18" charset="0"/>
              </a:rPr>
              <a:t>UV Estimation of metformin</a:t>
            </a:r>
            <a:endParaRPr lang="en-IN" altLang="en-US" sz="2800" b="1">
              <a:latin typeface="Times New Roman" panose="02020603050405020304" pitchFamily="18" charset="0"/>
              <a:cs typeface="Times New Roman" panose="02020603050405020304" pitchFamily="18" charset="0"/>
            </a:endParaRPr>
          </a:p>
        </p:txBody>
      </p:sp>
      <p:graphicFrame>
        <p:nvGraphicFramePr>
          <p:cNvPr id="5" name="Content Placeholder 4"/>
          <p:cNvGraphicFramePr/>
          <p:nvPr>
            <p:ph sz="half" idx="1"/>
          </p:nvPr>
        </p:nvGraphicFramePr>
        <p:xfrm>
          <a:off x="609600" y="1174750"/>
          <a:ext cx="5384800" cy="5036185"/>
        </p:xfrm>
        <a:graphic>
          <a:graphicData uri="http://schemas.openxmlformats.org/drawingml/2006/table">
            <a:tbl>
              <a:tblPr firstRow="1" bandRow="1">
                <a:tableStyleId>{5C22544A-7EE6-4342-B048-85BDC9FD1C3A}</a:tableStyleId>
              </a:tblPr>
              <a:tblGrid>
                <a:gridCol w="1134110"/>
                <a:gridCol w="2207260"/>
                <a:gridCol w="2043430"/>
              </a:tblGrid>
              <a:tr h="719455">
                <a:tc>
                  <a:txBody>
                    <a:bodyPr/>
                    <a:p>
                      <a:pPr algn="ctr">
                        <a:buNone/>
                      </a:pPr>
                      <a:r>
                        <a:rPr lang="en-IN" altLang="en-US" sz="2400">
                          <a:latin typeface="Times New Roman" panose="02020603050405020304" pitchFamily="18" charset="0"/>
                          <a:cs typeface="Times New Roman" panose="02020603050405020304" pitchFamily="18" charset="0"/>
                        </a:rPr>
                        <a:t>SL</a:t>
                      </a:r>
                      <a:endParaRPr lang="en-IN" altLang="en-US" sz="2400">
                        <a:latin typeface="Times New Roman" panose="02020603050405020304" pitchFamily="18" charset="0"/>
                        <a:cs typeface="Times New Roman" panose="02020603050405020304" pitchFamily="18" charset="0"/>
                      </a:endParaRPr>
                    </a:p>
                    <a:p>
                      <a:pPr algn="ctr">
                        <a:buNone/>
                      </a:pPr>
                      <a:r>
                        <a:rPr lang="en-IN" altLang="en-US" sz="2400">
                          <a:latin typeface="Times New Roman" panose="02020603050405020304" pitchFamily="18" charset="0"/>
                          <a:cs typeface="Times New Roman" panose="02020603050405020304" pitchFamily="18" charset="0"/>
                        </a:rPr>
                        <a:t>NO</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Concentration</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Absorbance</a:t>
                      </a:r>
                      <a:endParaRPr lang="en-IN" altLang="en-US" sz="2400">
                        <a:latin typeface="Times New Roman" panose="02020603050405020304" pitchFamily="18" charset="0"/>
                        <a:cs typeface="Times New Roman" panose="02020603050405020304" pitchFamily="18" charset="0"/>
                      </a:endParaRPr>
                    </a:p>
                    <a:p>
                      <a:pPr algn="ctr">
                        <a:buNone/>
                      </a:pPr>
                      <a:r>
                        <a:rPr lang="en-IN" altLang="en-US" sz="2400">
                          <a:latin typeface="Times New Roman" panose="02020603050405020304" pitchFamily="18" charset="0"/>
                          <a:cs typeface="Times New Roman" panose="02020603050405020304" pitchFamily="18" charset="0"/>
                        </a:rPr>
                        <a:t>[nm]</a:t>
                      </a:r>
                      <a:endParaRPr lang="en-IN" altLang="en-US" sz="2400">
                        <a:latin typeface="Times New Roman" panose="02020603050405020304" pitchFamily="18" charset="0"/>
                        <a:cs typeface="Times New Roman" panose="02020603050405020304" pitchFamily="18" charset="0"/>
                      </a:endParaRPr>
                    </a:p>
                  </a:txBody>
                  <a:tcPr/>
                </a:tc>
              </a:tr>
              <a:tr h="719455">
                <a:tc>
                  <a:txBody>
                    <a:bodyPr/>
                    <a:p>
                      <a:pPr algn="ctr">
                        <a:buNone/>
                      </a:pPr>
                      <a:r>
                        <a:rPr lang="en-IN" altLang="en-US" sz="2400">
                          <a:latin typeface="Times New Roman" panose="02020603050405020304" pitchFamily="18" charset="0"/>
                          <a:cs typeface="Times New Roman" panose="02020603050405020304" pitchFamily="18" charset="0"/>
                        </a:rPr>
                        <a:t>1</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0.2</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0.164</a:t>
                      </a:r>
                      <a:endParaRPr lang="en-IN" altLang="en-US" sz="2400">
                        <a:latin typeface="Times New Roman" panose="02020603050405020304" pitchFamily="18" charset="0"/>
                        <a:cs typeface="Times New Roman" panose="02020603050405020304" pitchFamily="18" charset="0"/>
                      </a:endParaRPr>
                    </a:p>
                  </a:txBody>
                  <a:tcPr/>
                </a:tc>
              </a:tr>
              <a:tr h="719455">
                <a:tc>
                  <a:txBody>
                    <a:bodyPr/>
                    <a:p>
                      <a:pPr algn="ctr">
                        <a:buNone/>
                      </a:pPr>
                      <a:r>
                        <a:rPr lang="en-IN" altLang="en-US" sz="2400">
                          <a:latin typeface="Times New Roman" panose="02020603050405020304" pitchFamily="18" charset="0"/>
                          <a:cs typeface="Times New Roman" panose="02020603050405020304" pitchFamily="18" charset="0"/>
                        </a:rPr>
                        <a:t>2</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0.4</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0.283</a:t>
                      </a:r>
                      <a:endParaRPr lang="en-IN" altLang="en-US" sz="2400">
                        <a:latin typeface="Times New Roman" panose="02020603050405020304" pitchFamily="18" charset="0"/>
                        <a:cs typeface="Times New Roman" panose="02020603050405020304" pitchFamily="18" charset="0"/>
                      </a:endParaRPr>
                    </a:p>
                  </a:txBody>
                  <a:tcPr/>
                </a:tc>
              </a:tr>
              <a:tr h="719455">
                <a:tc>
                  <a:txBody>
                    <a:bodyPr/>
                    <a:p>
                      <a:pPr algn="ctr">
                        <a:buNone/>
                      </a:pPr>
                      <a:r>
                        <a:rPr lang="en-IN" altLang="en-US" sz="2400">
                          <a:latin typeface="Times New Roman" panose="02020603050405020304" pitchFamily="18" charset="0"/>
                          <a:cs typeface="Times New Roman" panose="02020603050405020304" pitchFamily="18" charset="0"/>
                        </a:rPr>
                        <a:t>3</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0.6</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0.459</a:t>
                      </a:r>
                      <a:endParaRPr lang="en-IN" altLang="en-US" sz="2400">
                        <a:latin typeface="Times New Roman" panose="02020603050405020304" pitchFamily="18" charset="0"/>
                        <a:cs typeface="Times New Roman" panose="02020603050405020304" pitchFamily="18" charset="0"/>
                      </a:endParaRPr>
                    </a:p>
                  </a:txBody>
                  <a:tcPr/>
                </a:tc>
              </a:tr>
              <a:tr h="719455">
                <a:tc>
                  <a:txBody>
                    <a:bodyPr/>
                    <a:p>
                      <a:pPr algn="ctr">
                        <a:buNone/>
                      </a:pPr>
                      <a:r>
                        <a:rPr lang="en-IN" altLang="en-US" sz="2400">
                          <a:latin typeface="Times New Roman" panose="02020603050405020304" pitchFamily="18" charset="0"/>
                          <a:cs typeface="Times New Roman" panose="02020603050405020304" pitchFamily="18" charset="0"/>
                        </a:rPr>
                        <a:t>4</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0.8</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0.643</a:t>
                      </a:r>
                      <a:endParaRPr lang="en-IN" altLang="en-US" sz="2400">
                        <a:latin typeface="Times New Roman" panose="02020603050405020304" pitchFamily="18" charset="0"/>
                        <a:cs typeface="Times New Roman" panose="02020603050405020304" pitchFamily="18" charset="0"/>
                      </a:endParaRPr>
                    </a:p>
                  </a:txBody>
                  <a:tcPr/>
                </a:tc>
              </a:tr>
              <a:tr h="719455">
                <a:tc>
                  <a:txBody>
                    <a:bodyPr/>
                    <a:p>
                      <a:pPr algn="ctr">
                        <a:buNone/>
                      </a:pPr>
                      <a:r>
                        <a:rPr lang="en-IN" altLang="en-US" sz="2400">
                          <a:latin typeface="Times New Roman" panose="02020603050405020304" pitchFamily="18" charset="0"/>
                          <a:cs typeface="Times New Roman" panose="02020603050405020304" pitchFamily="18" charset="0"/>
                        </a:rPr>
                        <a:t>5</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1</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0.709</a:t>
                      </a:r>
                      <a:endParaRPr lang="en-IN" altLang="en-US" sz="2400">
                        <a:latin typeface="Times New Roman" panose="02020603050405020304" pitchFamily="18" charset="0"/>
                        <a:cs typeface="Times New Roman" panose="02020603050405020304" pitchFamily="18" charset="0"/>
                      </a:endParaRPr>
                    </a:p>
                  </a:txBody>
                  <a:tcPr/>
                </a:tc>
              </a:tr>
              <a:tr h="719455">
                <a:tc>
                  <a:txBody>
                    <a:bodyPr/>
                    <a:p>
                      <a:pPr algn="ctr">
                        <a:buNone/>
                      </a:pPr>
                      <a:r>
                        <a:rPr lang="en-IN" altLang="en-US" sz="2400">
                          <a:latin typeface="Times New Roman" panose="02020603050405020304" pitchFamily="18" charset="0"/>
                          <a:cs typeface="Times New Roman" panose="02020603050405020304" pitchFamily="18" charset="0"/>
                        </a:rPr>
                        <a:t>6</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1.2</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0.845</a:t>
                      </a:r>
                      <a:endParaRPr lang="en-IN" altLang="en-US" sz="2400">
                        <a:latin typeface="Times New Roman" panose="02020603050405020304" pitchFamily="18" charset="0"/>
                        <a:cs typeface="Times New Roman" panose="02020603050405020304" pitchFamily="18" charset="0"/>
                      </a:endParaRPr>
                    </a:p>
                  </a:txBody>
                  <a:tcPr/>
                </a:tc>
              </a:tr>
            </a:tbl>
          </a:graphicData>
        </a:graphic>
      </p:graphicFrame>
      <p:sp>
        <p:nvSpPr>
          <p:cNvPr id="8" name="Text Box 7"/>
          <p:cNvSpPr txBox="1"/>
          <p:nvPr/>
        </p:nvSpPr>
        <p:spPr>
          <a:xfrm>
            <a:off x="7259320" y="5575935"/>
            <a:ext cx="3915410" cy="645160"/>
          </a:xfrm>
          <a:prstGeom prst="rect">
            <a:avLst/>
          </a:prstGeom>
          <a:noFill/>
        </p:spPr>
        <p:txBody>
          <a:bodyPr wrap="square" rtlCol="0">
            <a:spAutoFit/>
          </a:bodyPr>
          <a:p>
            <a:pPr algn="ctr"/>
            <a:r>
              <a:rPr lang="en-IN" altLang="en-US"/>
              <a:t>Calibration curve of metformin at 234nm</a:t>
            </a:r>
            <a:endParaRPr lang="en-IN" altLang="en-US"/>
          </a:p>
        </p:txBody>
      </p:sp>
      <p:graphicFrame>
        <p:nvGraphicFramePr>
          <p:cNvPr id="1027" name="Chart 1"/>
          <p:cNvGraphicFramePr/>
          <p:nvPr>
            <p:ph sz="half" idx="2"/>
          </p:nvPr>
        </p:nvGraphicFramePr>
        <p:xfrm>
          <a:off x="6197600" y="1174750"/>
          <a:ext cx="5384800" cy="49530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sz="2800" b="1">
                <a:latin typeface="Times New Roman" panose="02020603050405020304" pitchFamily="18" charset="0"/>
                <a:cs typeface="Times New Roman" panose="02020603050405020304" pitchFamily="18" charset="0"/>
              </a:rPr>
              <a:t>FTIR OF METFORMIN</a:t>
            </a:r>
            <a:endParaRPr lang="en-IN" altLang="en-US" sz="2800" b="1">
              <a:latin typeface="Times New Roman" panose="02020603050405020304" pitchFamily="18" charset="0"/>
              <a:cs typeface="Times New Roman" panose="02020603050405020304" pitchFamily="18" charset="0"/>
            </a:endParaRPr>
          </a:p>
        </p:txBody>
      </p:sp>
      <p:pic>
        <p:nvPicPr>
          <p:cNvPr id="4" name="Content Placeholder 3" descr="Untitled"/>
          <p:cNvPicPr>
            <a:picLocks noChangeAspect="1"/>
          </p:cNvPicPr>
          <p:nvPr>
            <p:ph idx="1"/>
          </p:nvPr>
        </p:nvPicPr>
        <p:blipFill>
          <a:blip r:embed="rId1"/>
          <a:stretch>
            <a:fillRect/>
          </a:stretch>
        </p:blipFill>
        <p:spPr>
          <a:xfrm>
            <a:off x="132715" y="980440"/>
            <a:ext cx="6156960" cy="5666740"/>
          </a:xfrm>
          <a:prstGeom prst="rect">
            <a:avLst/>
          </a:prstGeom>
        </p:spPr>
      </p:pic>
      <p:graphicFrame>
        <p:nvGraphicFramePr>
          <p:cNvPr id="6" name="Table 5"/>
          <p:cNvGraphicFramePr/>
          <p:nvPr/>
        </p:nvGraphicFramePr>
        <p:xfrm>
          <a:off x="6552565" y="773430"/>
          <a:ext cx="5447665" cy="7395845"/>
        </p:xfrm>
        <a:graphic>
          <a:graphicData uri="http://schemas.openxmlformats.org/drawingml/2006/table">
            <a:tbl>
              <a:tblPr firstRow="1" bandRow="1">
                <a:tableStyleId>{5C22544A-7EE6-4342-B048-85BDC9FD1C3A}</a:tableStyleId>
              </a:tblPr>
              <a:tblGrid>
                <a:gridCol w="2488565"/>
                <a:gridCol w="2959100"/>
              </a:tblGrid>
              <a:tr h="901700">
                <a:tc>
                  <a:txBody>
                    <a:bodyPr/>
                    <a:p>
                      <a:pPr>
                        <a:buNone/>
                      </a:pPr>
                      <a:r>
                        <a:rPr lang="en-US" sz="2400">
                          <a:latin typeface="Times New Roman" panose="02020603050405020304" pitchFamily="18" charset="0"/>
                          <a:cs typeface="Times New Roman" panose="02020603050405020304" pitchFamily="18" charset="0"/>
                        </a:rPr>
                        <a:t>Wavenumber (cm⁻¹)</a:t>
                      </a:r>
                      <a:endParaRPr lang="en-US" sz="2400">
                        <a:latin typeface="Times New Roman" panose="02020603050405020304" pitchFamily="18" charset="0"/>
                        <a:cs typeface="Times New Roman" panose="02020603050405020304" pitchFamily="18" charset="0"/>
                      </a:endParaRPr>
                    </a:p>
                  </a:txBody>
                  <a:tcPr/>
                </a:tc>
                <a:tc>
                  <a:txBody>
                    <a:bodyPr/>
                    <a:p>
                      <a:pPr>
                        <a:buNone/>
                      </a:pPr>
                      <a:r>
                        <a:rPr lang="en-US" sz="2400">
                          <a:latin typeface="Times New Roman" panose="02020603050405020304" pitchFamily="18" charset="0"/>
                          <a:cs typeface="Times New Roman" panose="02020603050405020304" pitchFamily="18" charset="0"/>
                        </a:rPr>
                        <a:t>Functional Group or Bond</a:t>
                      </a:r>
                      <a:endParaRPr lang="en-US" sz="2400">
                        <a:latin typeface="Times New Roman" panose="02020603050405020304" pitchFamily="18" charset="0"/>
                        <a:cs typeface="Times New Roman" panose="02020603050405020304" pitchFamily="18" charset="0"/>
                      </a:endParaRPr>
                    </a:p>
                  </a:txBody>
                  <a:tcPr/>
                </a:tc>
              </a:tr>
              <a:tr h="863600">
                <a:tc>
                  <a:txBody>
                    <a:bodyPr/>
                    <a:p>
                      <a:pPr>
                        <a:buNone/>
                      </a:pPr>
                      <a:r>
                        <a:rPr lang="en-US" sz="2400">
                          <a:latin typeface="Times New Roman" panose="02020603050405020304" pitchFamily="18" charset="0"/>
                          <a:cs typeface="Times New Roman" panose="02020603050405020304" pitchFamily="18" charset="0"/>
                        </a:rPr>
                        <a:t>3200-3600</a:t>
                      </a:r>
                      <a:endParaRPr lang="en-US" sz="2400">
                        <a:latin typeface="Times New Roman" panose="02020603050405020304" pitchFamily="18" charset="0"/>
                        <a:cs typeface="Times New Roman" panose="02020603050405020304" pitchFamily="18" charset="0"/>
                      </a:endParaRPr>
                    </a:p>
                  </a:txBody>
                  <a:tcPr/>
                </a:tc>
                <a:tc>
                  <a:txBody>
                    <a:bodyPr/>
                    <a:p>
                      <a:pPr>
                        <a:buNone/>
                      </a:pPr>
                      <a:r>
                        <a:rPr lang="en-US" sz="2400">
                          <a:latin typeface="Times New Roman" panose="02020603050405020304" pitchFamily="18" charset="0"/>
                          <a:cs typeface="Times New Roman" panose="02020603050405020304" pitchFamily="18" charset="0"/>
                        </a:rPr>
                        <a:t>O-H stretching (alcohol)</a:t>
                      </a:r>
                      <a:endParaRPr lang="en-US" sz="2400">
                        <a:latin typeface="Times New Roman" panose="02020603050405020304" pitchFamily="18" charset="0"/>
                        <a:cs typeface="Times New Roman" panose="02020603050405020304" pitchFamily="18" charset="0"/>
                      </a:endParaRPr>
                    </a:p>
                  </a:txBody>
                  <a:tcPr/>
                </a:tc>
              </a:tr>
              <a:tr h="766445">
                <a:tc>
                  <a:txBody>
                    <a:bodyPr/>
                    <a:p>
                      <a:pPr>
                        <a:buNone/>
                      </a:pPr>
                      <a:r>
                        <a:rPr lang="en-US" sz="2400">
                          <a:latin typeface="Times New Roman" panose="02020603050405020304" pitchFamily="18" charset="0"/>
                          <a:cs typeface="Times New Roman" panose="02020603050405020304" pitchFamily="18" charset="0"/>
                        </a:rPr>
                        <a:t>3100-3000</a:t>
                      </a:r>
                      <a:endParaRPr lang="en-US" sz="2400">
                        <a:latin typeface="Times New Roman" panose="02020603050405020304" pitchFamily="18" charset="0"/>
                        <a:cs typeface="Times New Roman" panose="02020603050405020304" pitchFamily="18" charset="0"/>
                      </a:endParaRPr>
                    </a:p>
                  </a:txBody>
                  <a:tcPr/>
                </a:tc>
                <a:tc>
                  <a:txBody>
                    <a:bodyPr/>
                    <a:p>
                      <a:pPr>
                        <a:buNone/>
                      </a:pPr>
                      <a:r>
                        <a:rPr lang="en-US" sz="2400">
                          <a:latin typeface="Times New Roman" panose="02020603050405020304" pitchFamily="18" charset="0"/>
                          <a:cs typeface="Times New Roman" panose="02020603050405020304" pitchFamily="18" charset="0"/>
                        </a:rPr>
                        <a:t>C-H stretching (alkanes)</a:t>
                      </a:r>
                      <a:endParaRPr lang="en-US" sz="2400">
                        <a:latin typeface="Times New Roman" panose="02020603050405020304" pitchFamily="18" charset="0"/>
                        <a:cs typeface="Times New Roman" panose="02020603050405020304" pitchFamily="18" charset="0"/>
                      </a:endParaRPr>
                    </a:p>
                  </a:txBody>
                  <a:tcPr/>
                </a:tc>
              </a:tr>
              <a:tr h="786130">
                <a:tc>
                  <a:txBody>
                    <a:bodyPr/>
                    <a:p>
                      <a:pPr>
                        <a:buNone/>
                      </a:pPr>
                      <a:r>
                        <a:rPr lang="en-US" sz="2400">
                          <a:latin typeface="Times New Roman" panose="02020603050405020304" pitchFamily="18" charset="0"/>
                          <a:cs typeface="Times New Roman" panose="02020603050405020304" pitchFamily="18" charset="0"/>
                        </a:rPr>
                        <a:t>1700-1600</a:t>
                      </a:r>
                      <a:endParaRPr lang="en-US" sz="2400">
                        <a:latin typeface="Times New Roman" panose="02020603050405020304" pitchFamily="18" charset="0"/>
                        <a:cs typeface="Times New Roman" panose="02020603050405020304" pitchFamily="18" charset="0"/>
                      </a:endParaRPr>
                    </a:p>
                  </a:txBody>
                  <a:tcPr/>
                </a:tc>
                <a:tc>
                  <a:txBody>
                    <a:bodyPr/>
                    <a:p>
                      <a:pPr>
                        <a:buNone/>
                      </a:pPr>
                      <a:r>
                        <a:rPr lang="en-US" sz="2400">
                          <a:latin typeface="Times New Roman" panose="02020603050405020304" pitchFamily="18" charset="0"/>
                          <a:cs typeface="Times New Roman" panose="02020603050405020304" pitchFamily="18" charset="0"/>
                        </a:rPr>
                        <a:t>C=O stretching (carbonyl)</a:t>
                      </a:r>
                      <a:endParaRPr lang="en-US" sz="2400">
                        <a:latin typeface="Times New Roman" panose="02020603050405020304" pitchFamily="18" charset="0"/>
                        <a:cs typeface="Times New Roman" panose="02020603050405020304" pitchFamily="18" charset="0"/>
                      </a:endParaRPr>
                    </a:p>
                  </a:txBody>
                  <a:tcPr/>
                </a:tc>
              </a:tr>
              <a:tr h="534670">
                <a:tc>
                  <a:txBody>
                    <a:bodyPr/>
                    <a:p>
                      <a:pPr>
                        <a:buNone/>
                      </a:pPr>
                      <a:r>
                        <a:rPr lang="en-US" sz="2400">
                          <a:latin typeface="Times New Roman" panose="02020603050405020304" pitchFamily="18" charset="0"/>
                          <a:cs typeface="Times New Roman" panose="02020603050405020304" pitchFamily="18" charset="0"/>
                        </a:rPr>
                        <a:t>1560-1500</a:t>
                      </a:r>
                      <a:endParaRPr lang="en-US" sz="2400">
                        <a:latin typeface="Times New Roman" panose="02020603050405020304" pitchFamily="18" charset="0"/>
                        <a:cs typeface="Times New Roman" panose="02020603050405020304" pitchFamily="18" charset="0"/>
                      </a:endParaRPr>
                    </a:p>
                  </a:txBody>
                  <a:tcPr/>
                </a:tc>
                <a:tc>
                  <a:txBody>
                    <a:bodyPr/>
                    <a:p>
                      <a:pPr>
                        <a:buNone/>
                      </a:pPr>
                      <a:r>
                        <a:rPr lang="en-US" sz="2400">
                          <a:latin typeface="Times New Roman" panose="02020603050405020304" pitchFamily="18" charset="0"/>
                          <a:cs typeface="Times New Roman" panose="02020603050405020304" pitchFamily="18" charset="0"/>
                        </a:rPr>
                        <a:t>N-H bending (amines)</a:t>
                      </a:r>
                      <a:endParaRPr lang="en-US" sz="2400">
                        <a:latin typeface="Times New Roman" panose="02020603050405020304" pitchFamily="18" charset="0"/>
                        <a:cs typeface="Times New Roman" panose="02020603050405020304" pitchFamily="18" charset="0"/>
                      </a:endParaRPr>
                    </a:p>
                  </a:txBody>
                  <a:tcPr/>
                </a:tc>
              </a:tr>
              <a:tr h="775970">
                <a:tc>
                  <a:txBody>
                    <a:bodyPr/>
                    <a:p>
                      <a:pPr>
                        <a:buNone/>
                      </a:pPr>
                      <a:r>
                        <a:rPr lang="en-US" sz="2400">
                          <a:latin typeface="Times New Roman" panose="02020603050405020304" pitchFamily="18" charset="0"/>
                          <a:cs typeface="Times New Roman" panose="02020603050405020304" pitchFamily="18" charset="0"/>
                        </a:rPr>
                        <a:t>1450</a:t>
                      </a:r>
                      <a:endParaRPr lang="en-US" sz="2400">
                        <a:latin typeface="Times New Roman" panose="02020603050405020304" pitchFamily="18" charset="0"/>
                        <a:cs typeface="Times New Roman" panose="02020603050405020304" pitchFamily="18" charset="0"/>
                      </a:endParaRPr>
                    </a:p>
                  </a:txBody>
                  <a:tcPr/>
                </a:tc>
                <a:tc>
                  <a:txBody>
                    <a:bodyPr/>
                    <a:p>
                      <a:pPr>
                        <a:buNone/>
                      </a:pPr>
                      <a:r>
                        <a:rPr lang="en-US" sz="2400">
                          <a:latin typeface="Times New Roman" panose="02020603050405020304" pitchFamily="18" charset="0"/>
                          <a:cs typeface="Times New Roman" panose="02020603050405020304" pitchFamily="18" charset="0"/>
                        </a:rPr>
                        <a:t>C-H bending (methylene)</a:t>
                      </a:r>
                      <a:endParaRPr lang="en-US" sz="2400">
                        <a:latin typeface="Times New Roman" panose="02020603050405020304" pitchFamily="18" charset="0"/>
                        <a:cs typeface="Times New Roman" panose="02020603050405020304" pitchFamily="18" charset="0"/>
                      </a:endParaRPr>
                    </a:p>
                  </a:txBody>
                  <a:tcPr/>
                </a:tc>
              </a:tr>
              <a:tr h="756285">
                <a:tc>
                  <a:txBody>
                    <a:bodyPr/>
                    <a:p>
                      <a:pPr>
                        <a:buNone/>
                      </a:pPr>
                      <a:r>
                        <a:rPr lang="en-US" sz="2400">
                          <a:latin typeface="Times New Roman" panose="02020603050405020304" pitchFamily="18" charset="0"/>
                          <a:cs typeface="Times New Roman" panose="02020603050405020304" pitchFamily="18" charset="0"/>
                        </a:rPr>
                        <a:t>1250-1100</a:t>
                      </a:r>
                      <a:endParaRPr lang="en-US" sz="2400">
                        <a:latin typeface="Times New Roman" panose="02020603050405020304" pitchFamily="18" charset="0"/>
                        <a:cs typeface="Times New Roman" panose="02020603050405020304" pitchFamily="18" charset="0"/>
                      </a:endParaRPr>
                    </a:p>
                  </a:txBody>
                  <a:tcPr/>
                </a:tc>
                <a:tc>
                  <a:txBody>
                    <a:bodyPr/>
                    <a:p>
                      <a:pPr>
                        <a:buNone/>
                      </a:pPr>
                      <a:r>
                        <a:rPr lang="en-US" sz="2400">
                          <a:latin typeface="Times New Roman" panose="02020603050405020304" pitchFamily="18" charset="0"/>
                          <a:cs typeface="Times New Roman" panose="02020603050405020304" pitchFamily="18" charset="0"/>
                        </a:rPr>
                        <a:t>C-N stretching (amines)</a:t>
                      </a:r>
                      <a:endParaRPr lang="en-US" sz="2400">
                        <a:latin typeface="Times New Roman" panose="02020603050405020304" pitchFamily="18" charset="0"/>
                        <a:cs typeface="Times New Roman" panose="02020603050405020304" pitchFamily="18" charset="0"/>
                      </a:endParaRPr>
                    </a:p>
                  </a:txBody>
                  <a:tcPr/>
                </a:tc>
              </a:tr>
              <a:tr h="902335">
                <a:tc>
                  <a:txBody>
                    <a:bodyPr/>
                    <a:p>
                      <a:pPr>
                        <a:buNone/>
                      </a:pPr>
                      <a:r>
                        <a:rPr lang="en-US" sz="2400">
                          <a:latin typeface="Times New Roman" panose="02020603050405020304" pitchFamily="18" charset="0"/>
                          <a:cs typeface="Times New Roman" panose="02020603050405020304" pitchFamily="18" charset="0"/>
                        </a:rPr>
                        <a:t>1000-900</a:t>
                      </a:r>
                      <a:endParaRPr lang="en-US" sz="2400">
                        <a:latin typeface="Times New Roman" panose="02020603050405020304" pitchFamily="18" charset="0"/>
                        <a:cs typeface="Times New Roman" panose="02020603050405020304" pitchFamily="18" charset="0"/>
                      </a:endParaRPr>
                    </a:p>
                  </a:txBody>
                  <a:tcPr/>
                </a:tc>
                <a:tc>
                  <a:txBody>
                    <a:bodyPr/>
                    <a:p>
                      <a:pPr>
                        <a:buNone/>
                      </a:pPr>
                      <a:r>
                        <a:rPr lang="en-US" sz="2400">
                          <a:latin typeface="Times New Roman" panose="02020603050405020304" pitchFamily="18" charset="0"/>
                          <a:cs typeface="Times New Roman" panose="02020603050405020304" pitchFamily="18" charset="0"/>
                        </a:rPr>
                        <a:t>C-O stretching (alcohol or ether)</a:t>
                      </a:r>
                      <a:endParaRPr lang="en-US" sz="2400">
                        <a:latin typeface="Times New Roman" panose="02020603050405020304" pitchFamily="18" charset="0"/>
                        <a:cs typeface="Times New Roman" panose="02020603050405020304" pitchFamily="18" charset="0"/>
                      </a:endParaRPr>
                    </a:p>
                  </a:txBody>
                  <a:tcPr/>
                </a:tc>
              </a:tr>
              <a:tr h="901700">
                <a:tc>
                  <a:txBody>
                    <a:bodyPr/>
                    <a:p>
                      <a:pPr>
                        <a:buNone/>
                      </a:pPr>
                      <a:r>
                        <a:rPr lang="en-US" sz="2400">
                          <a:latin typeface="Times New Roman" panose="02020603050405020304" pitchFamily="18" charset="0"/>
                          <a:cs typeface="Times New Roman" panose="02020603050405020304" pitchFamily="18" charset="0"/>
                        </a:rPr>
                        <a:t>850-750</a:t>
                      </a:r>
                      <a:endParaRPr lang="en-US" sz="2400">
                        <a:latin typeface="Times New Roman" panose="02020603050405020304" pitchFamily="18" charset="0"/>
                        <a:cs typeface="Times New Roman" panose="02020603050405020304" pitchFamily="18" charset="0"/>
                      </a:endParaRPr>
                    </a:p>
                  </a:txBody>
                  <a:tcPr/>
                </a:tc>
                <a:tc>
                  <a:txBody>
                    <a:bodyPr/>
                    <a:p>
                      <a:pPr>
                        <a:buNone/>
                      </a:pPr>
                      <a:r>
                        <a:rPr lang="en-US" sz="2400">
                          <a:latin typeface="Times New Roman" panose="02020603050405020304" pitchFamily="18" charset="0"/>
                          <a:cs typeface="Times New Roman" panose="02020603050405020304" pitchFamily="18" charset="0"/>
                        </a:rPr>
                        <a:t>C-H bending (aromatic)</a:t>
                      </a:r>
                      <a:endParaRPr lang="en-US" sz="24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28345" y="450215"/>
            <a:ext cx="10972800" cy="582613"/>
          </a:xfrm>
        </p:spPr>
        <p:txBody>
          <a:bodyPr/>
          <a:p>
            <a:pPr algn="ctr"/>
            <a:r>
              <a:rPr lang="en-US" sz="2800" b="1"/>
              <a:t>SATURATION SOLUBILITY OF DRUG, SURFCTANTS AND CO-SURFACTANTS</a:t>
            </a:r>
            <a:endParaRPr lang="en-US" sz="2800" b="1"/>
          </a:p>
        </p:txBody>
      </p:sp>
      <p:sp>
        <p:nvSpPr>
          <p:cNvPr id="3" name="Content Placeholder 2"/>
          <p:cNvSpPr>
            <a:spLocks noGrp="1"/>
          </p:cNvSpPr>
          <p:nvPr>
            <p:ph idx="1"/>
          </p:nvPr>
        </p:nvSpPr>
        <p:spPr>
          <a:xfrm>
            <a:off x="619760" y="1202055"/>
            <a:ext cx="10972800" cy="5655310"/>
          </a:xfrm>
        </p:spPr>
        <p:txBody>
          <a:bodyPr/>
          <a:p>
            <a:pPr marL="0" indent="0" algn="just">
              <a:lnSpc>
                <a:spcPct val="150000"/>
              </a:lnSpc>
              <a:buNone/>
            </a:pPr>
            <a:r>
              <a:rPr lang="en-US" sz="2400">
                <a:latin typeface="Times New Roman" panose="02020603050405020304" pitchFamily="18" charset="0"/>
                <a:cs typeface="Times New Roman" panose="02020603050405020304" pitchFamily="18" charset="0"/>
              </a:rPr>
              <a:t>Various natuarally occuring oils and synthetic oils were analyzed for metformin solubility to find out the best suitable oil for construction of pseudo ternary phase diagrams. To determine the ingredients needed to create microemulsions, the solubility of various surfactants and co-surfactants was also investigated.</a:t>
            </a:r>
            <a:endParaRPr lang="en-US" sz="2400">
              <a:latin typeface="Times New Roman" panose="02020603050405020304" pitchFamily="18" charset="0"/>
              <a:cs typeface="Times New Roman" panose="02020603050405020304" pitchFamily="18" charset="0"/>
            </a:endParaRPr>
          </a:p>
          <a:p>
            <a:pPr marL="0" indent="0" algn="just">
              <a:lnSpc>
                <a:spcPct val="150000"/>
              </a:lnSpc>
              <a:buNone/>
            </a:pPr>
            <a:endParaRPr lang="en-US" sz="2400">
              <a:latin typeface="Times New Roman" panose="02020603050405020304" pitchFamily="18" charset="0"/>
              <a:cs typeface="Times New Roman" panose="02020603050405020304" pitchFamily="18" charset="0"/>
            </a:endParaRPr>
          </a:p>
          <a:p>
            <a:pPr marL="0" indent="0" algn="just">
              <a:lnSpc>
                <a:spcPct val="150000"/>
              </a:lnSpc>
              <a:buNone/>
            </a:pPr>
            <a:r>
              <a:rPr lang="en-US" sz="2400">
                <a:latin typeface="Times New Roman" panose="02020603050405020304" pitchFamily="18" charset="0"/>
                <a:cs typeface="Times New Roman" panose="02020603050405020304" pitchFamily="18" charset="0"/>
              </a:rPr>
              <a:t>An excess amount of </a:t>
            </a:r>
            <a:r>
              <a:rPr lang="en-US" sz="2400" b="1">
                <a:latin typeface="Times New Roman" panose="02020603050405020304" pitchFamily="18" charset="0"/>
                <a:cs typeface="Times New Roman" panose="02020603050405020304" pitchFamily="18" charset="0"/>
              </a:rPr>
              <a:t>metformin HCL[400mg] </a:t>
            </a:r>
            <a:r>
              <a:rPr lang="en-US" sz="2400">
                <a:latin typeface="Times New Roman" panose="02020603050405020304" pitchFamily="18" charset="0"/>
                <a:cs typeface="Times New Roman" panose="02020603050405020304" pitchFamily="18" charset="0"/>
              </a:rPr>
              <a:t>was placed in stoppered capped vials containing </a:t>
            </a:r>
            <a:r>
              <a:rPr lang="en-US" sz="2400" b="1">
                <a:latin typeface="Times New Roman" panose="02020603050405020304" pitchFamily="18" charset="0"/>
                <a:cs typeface="Times New Roman" panose="02020603050405020304" pitchFamily="18" charset="0"/>
              </a:rPr>
              <a:t>3ml of vehicle thats is oil [linseed oil], surfactant [Span 20, tween 80] and co-surfactant [PEG,PG] </a:t>
            </a:r>
            <a:r>
              <a:rPr lang="en-US" sz="2400">
                <a:latin typeface="Times New Roman" panose="02020603050405020304" pitchFamily="18" charset="0"/>
                <a:cs typeface="Times New Roman" panose="02020603050405020304" pitchFamily="18" charset="0"/>
              </a:rPr>
              <a:t>with the vehicles. Then vials vials were shaken using a </a:t>
            </a:r>
            <a:r>
              <a:rPr lang="en-US" sz="2400" b="1">
                <a:latin typeface="Times New Roman" panose="02020603050405020304" pitchFamily="18" charset="0"/>
                <a:cs typeface="Times New Roman" panose="02020603050405020304" pitchFamily="18" charset="0"/>
              </a:rPr>
              <a:t>mechanical rotary shaker for 72hrs at 37</a:t>
            </a:r>
            <a:r>
              <a:rPr lang="en-US" sz="2400" b="1" baseline="30000">
                <a:latin typeface="Times New Roman" panose="02020603050405020304" pitchFamily="18" charset="0"/>
                <a:cs typeface="Times New Roman" panose="02020603050405020304" pitchFamily="18" charset="0"/>
              </a:rPr>
              <a:t>0</a:t>
            </a:r>
            <a:r>
              <a:rPr lang="en-US" sz="2400" b="1">
                <a:latin typeface="Times New Roman" panose="02020603050405020304" pitchFamily="18" charset="0"/>
                <a:cs typeface="Times New Roman" panose="02020603050405020304" pitchFamily="18" charset="0"/>
              </a:rPr>
              <a:t>C. </a:t>
            </a:r>
            <a:r>
              <a:rPr lang="en-US" sz="2400">
                <a:latin typeface="Times New Roman" panose="02020603050405020304" pitchFamily="18" charset="0"/>
                <a:cs typeface="Times New Roman" panose="02020603050405020304" pitchFamily="18" charset="0"/>
              </a:rPr>
              <a:t>After attaining equilibrium conditions,</a:t>
            </a:r>
            <a:r>
              <a:rPr lang="en-US" sz="2400" b="1">
                <a:latin typeface="Times New Roman" panose="02020603050405020304" pitchFamily="18" charset="0"/>
                <a:cs typeface="Times New Roman" panose="02020603050405020304" pitchFamily="18" charset="0"/>
              </a:rPr>
              <a:t> the vials were centrifuged at 5000rpm for 15min, </a:t>
            </a:r>
            <a:r>
              <a:rPr lang="en-US" sz="2400">
                <a:latin typeface="Times New Roman" panose="02020603050405020304" pitchFamily="18" charset="0"/>
                <a:cs typeface="Times New Roman" panose="02020603050405020304" pitchFamily="18" charset="0"/>
              </a:rPr>
              <a:t>using centrifuge to obyain a clear supernatant liquid. Then the supernatant was collected and extracted for metformin using methanol and appropriately diluted. The extracted materials wee examined using a </a:t>
            </a:r>
            <a:r>
              <a:rPr lang="en-US" sz="2400" b="1">
                <a:latin typeface="Times New Roman" panose="02020603050405020304" pitchFamily="18" charset="0"/>
                <a:cs typeface="Times New Roman" panose="02020603050405020304" pitchFamily="18" charset="0"/>
              </a:rPr>
              <a:t>UV spectrophotometer at 249nm after being filtered via a 0.45micro meter filter. </a:t>
            </a:r>
            <a:endParaRPr lang="en-US" sz="2400" b="1">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01295"/>
            <a:ext cx="10972800" cy="582613"/>
          </a:xfrm>
        </p:spPr>
        <p:txBody>
          <a:bodyPr/>
          <a:p>
            <a:pPr algn="ctr"/>
            <a:r>
              <a:rPr lang="en-US" sz="3200" b="1">
                <a:latin typeface="Times New Roman" panose="02020603050405020304" pitchFamily="18" charset="0"/>
                <a:cs typeface="Times New Roman" panose="02020603050405020304" pitchFamily="18" charset="0"/>
              </a:rPr>
              <a:t>SOLUBILITIES STUDIES </a:t>
            </a:r>
            <a:endParaRPr lang="en-US" sz="3200" b="1">
              <a:latin typeface="Times New Roman" panose="02020603050405020304" pitchFamily="18" charset="0"/>
              <a:cs typeface="Times New Roman" panose="02020603050405020304" pitchFamily="18" charset="0"/>
            </a:endParaRPr>
          </a:p>
        </p:txBody>
      </p:sp>
      <p:graphicFrame>
        <p:nvGraphicFramePr>
          <p:cNvPr id="4" name="Content Placeholder 3"/>
          <p:cNvGraphicFramePr/>
          <p:nvPr>
            <p:ph idx="1"/>
          </p:nvPr>
        </p:nvGraphicFramePr>
        <p:xfrm>
          <a:off x="609600" y="2233930"/>
          <a:ext cx="10972800" cy="3048000"/>
        </p:xfrm>
        <a:graphic>
          <a:graphicData uri="http://schemas.openxmlformats.org/drawingml/2006/table">
            <a:tbl>
              <a:tblPr firstRow="1" bandRow="1">
                <a:tableStyleId>{5C22544A-7EE6-4342-B048-85BDC9FD1C3A}</a:tableStyleId>
              </a:tblPr>
              <a:tblGrid>
                <a:gridCol w="3657600"/>
                <a:gridCol w="3657600"/>
                <a:gridCol w="3657600"/>
              </a:tblGrid>
              <a:tr h="381000">
                <a:tc>
                  <a:txBody>
                    <a:bodyPr/>
                    <a:p>
                      <a:pPr algn="ctr">
                        <a:buNone/>
                      </a:pPr>
                      <a:r>
                        <a:rPr lang="en-US" sz="2400">
                          <a:latin typeface="Times New Roman" panose="02020603050405020304" pitchFamily="18" charset="0"/>
                          <a:cs typeface="Times New Roman" panose="02020603050405020304" pitchFamily="18" charset="0"/>
                        </a:rPr>
                        <a:t>PHASE TYPE</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EXCIPIENT</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SOLUBILITY [mg/ml]</a:t>
                      </a:r>
                      <a:endParaRPr lang="en-US" sz="2400">
                        <a:latin typeface="Times New Roman" panose="02020603050405020304" pitchFamily="18" charset="0"/>
                        <a:cs typeface="Times New Roman" panose="02020603050405020304" pitchFamily="18" charset="0"/>
                      </a:endParaRPr>
                    </a:p>
                  </a:txBody>
                  <a:tcPr/>
                </a:tc>
              </a:tr>
              <a:tr h="381000">
                <a:tc>
                  <a:txBody>
                    <a:bodyPr/>
                    <a:p>
                      <a:pPr algn="ctr">
                        <a:buNone/>
                      </a:pPr>
                      <a:r>
                        <a:rPr lang="en-US" sz="2400" b="1">
                          <a:latin typeface="Times New Roman" panose="02020603050405020304" pitchFamily="18" charset="0"/>
                          <a:cs typeface="Times New Roman" panose="02020603050405020304" pitchFamily="18" charset="0"/>
                        </a:rPr>
                        <a:t>Oil</a:t>
                      </a:r>
                      <a:endParaRPr lang="en-US" sz="2400" b="1">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linseed oil</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0.64</a:t>
                      </a:r>
                      <a:endParaRPr lang="en-US" sz="2400">
                        <a:latin typeface="Times New Roman" panose="02020603050405020304" pitchFamily="18" charset="0"/>
                        <a:cs typeface="Times New Roman" panose="02020603050405020304" pitchFamily="18" charset="0"/>
                      </a:endParaRPr>
                    </a:p>
                  </a:txBody>
                  <a:tcPr/>
                </a:tc>
              </a:tr>
              <a:tr h="381000">
                <a:tc>
                  <a:txBody>
                    <a:bodyPr/>
                    <a:p>
                      <a:pPr algn="ctr">
                        <a:buNone/>
                      </a:pPr>
                      <a:endParaRPr lang="en-US" sz="2400" b="1">
                        <a:latin typeface="Times New Roman" panose="02020603050405020304" pitchFamily="18" charset="0"/>
                        <a:cs typeface="Times New Roman" panose="02020603050405020304" pitchFamily="18" charset="0"/>
                      </a:endParaRPr>
                    </a:p>
                  </a:txBody>
                  <a:tcPr/>
                </a:tc>
                <a:tc>
                  <a:txBody>
                    <a:bodyPr/>
                    <a:p>
                      <a:pPr algn="ctr">
                        <a:buNone/>
                      </a:pPr>
                      <a:endParaRPr lang="en-US" sz="2400">
                        <a:latin typeface="Times New Roman" panose="02020603050405020304" pitchFamily="18" charset="0"/>
                        <a:cs typeface="Times New Roman" panose="02020603050405020304" pitchFamily="18" charset="0"/>
                      </a:endParaRPr>
                    </a:p>
                  </a:txBody>
                  <a:tcPr/>
                </a:tc>
                <a:tc>
                  <a:txBody>
                    <a:bodyPr/>
                    <a:p>
                      <a:pPr algn="ctr">
                        <a:buNone/>
                      </a:pPr>
                      <a:endParaRPr lang="en-US" sz="2400">
                        <a:latin typeface="Times New Roman" panose="02020603050405020304" pitchFamily="18" charset="0"/>
                        <a:cs typeface="Times New Roman" panose="02020603050405020304" pitchFamily="18" charset="0"/>
                      </a:endParaRPr>
                    </a:p>
                  </a:txBody>
                  <a:tcPr/>
                </a:tc>
              </a:tr>
              <a:tr h="381000">
                <a:tc>
                  <a:txBody>
                    <a:bodyPr/>
                    <a:p>
                      <a:pPr algn="ctr">
                        <a:buNone/>
                      </a:pPr>
                      <a:r>
                        <a:rPr lang="en-US" sz="2400" b="1">
                          <a:latin typeface="Times New Roman" panose="02020603050405020304" pitchFamily="18" charset="0"/>
                          <a:cs typeface="Times New Roman" panose="02020603050405020304" pitchFamily="18" charset="0"/>
                        </a:rPr>
                        <a:t>Surfactant</a:t>
                      </a:r>
                      <a:endParaRPr lang="en-US" sz="2400" b="1">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Span 20</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16.4</a:t>
                      </a:r>
                      <a:endParaRPr lang="en-US" sz="2400">
                        <a:latin typeface="Times New Roman" panose="02020603050405020304" pitchFamily="18" charset="0"/>
                        <a:cs typeface="Times New Roman" panose="02020603050405020304" pitchFamily="18" charset="0"/>
                      </a:endParaRPr>
                    </a:p>
                  </a:txBody>
                  <a:tcPr/>
                </a:tc>
              </a:tr>
              <a:tr h="381000">
                <a:tc>
                  <a:txBody>
                    <a:bodyPr/>
                    <a:p>
                      <a:pPr algn="ctr">
                        <a:buNone/>
                      </a:pPr>
                      <a:endParaRPr lang="en-US" sz="2400" b="1">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Tween 80</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23.8</a:t>
                      </a:r>
                      <a:endParaRPr lang="en-US" sz="2400">
                        <a:latin typeface="Times New Roman" panose="02020603050405020304" pitchFamily="18" charset="0"/>
                        <a:cs typeface="Times New Roman" panose="02020603050405020304" pitchFamily="18" charset="0"/>
                      </a:endParaRPr>
                    </a:p>
                  </a:txBody>
                  <a:tcPr/>
                </a:tc>
              </a:tr>
              <a:tr h="381000">
                <a:tc>
                  <a:txBody>
                    <a:bodyPr/>
                    <a:p>
                      <a:pPr algn="ctr">
                        <a:buNone/>
                      </a:pPr>
                      <a:endParaRPr lang="en-US" sz="2400" b="1">
                        <a:latin typeface="Times New Roman" panose="02020603050405020304" pitchFamily="18" charset="0"/>
                        <a:cs typeface="Times New Roman" panose="02020603050405020304" pitchFamily="18" charset="0"/>
                      </a:endParaRPr>
                    </a:p>
                  </a:txBody>
                  <a:tcPr/>
                </a:tc>
                <a:tc>
                  <a:txBody>
                    <a:bodyPr/>
                    <a:p>
                      <a:pPr algn="ctr">
                        <a:buNone/>
                      </a:pPr>
                      <a:endParaRPr lang="en-US" sz="2400">
                        <a:latin typeface="Times New Roman" panose="02020603050405020304" pitchFamily="18" charset="0"/>
                        <a:cs typeface="Times New Roman" panose="02020603050405020304" pitchFamily="18" charset="0"/>
                      </a:endParaRPr>
                    </a:p>
                  </a:txBody>
                  <a:tcPr/>
                </a:tc>
                <a:tc>
                  <a:txBody>
                    <a:bodyPr/>
                    <a:p>
                      <a:pPr algn="ctr">
                        <a:buNone/>
                      </a:pPr>
                      <a:endParaRPr lang="en-US" sz="2400">
                        <a:latin typeface="Times New Roman" panose="02020603050405020304" pitchFamily="18" charset="0"/>
                        <a:cs typeface="Times New Roman" panose="02020603050405020304" pitchFamily="18" charset="0"/>
                      </a:endParaRPr>
                    </a:p>
                  </a:txBody>
                  <a:tcPr/>
                </a:tc>
              </a:tr>
              <a:tr h="381000">
                <a:tc>
                  <a:txBody>
                    <a:bodyPr/>
                    <a:p>
                      <a:pPr algn="ctr">
                        <a:buNone/>
                      </a:pPr>
                      <a:r>
                        <a:rPr lang="en-US" sz="2400" b="1">
                          <a:latin typeface="Times New Roman" panose="02020603050405020304" pitchFamily="18" charset="0"/>
                          <a:cs typeface="Times New Roman" panose="02020603050405020304" pitchFamily="18" charset="0"/>
                        </a:rPr>
                        <a:t>Co-surfactant</a:t>
                      </a:r>
                      <a:endParaRPr lang="en-US" sz="2400" b="1">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PG</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10.2</a:t>
                      </a:r>
                      <a:endParaRPr lang="en-US" sz="2400">
                        <a:latin typeface="Times New Roman" panose="02020603050405020304" pitchFamily="18" charset="0"/>
                        <a:cs typeface="Times New Roman" panose="02020603050405020304" pitchFamily="18" charset="0"/>
                      </a:endParaRPr>
                    </a:p>
                  </a:txBody>
                  <a:tcPr/>
                </a:tc>
              </a:tr>
              <a:tr h="381000">
                <a:tc>
                  <a:txBody>
                    <a:bodyPr/>
                    <a:p>
                      <a:pPr algn="ctr">
                        <a:buNone/>
                      </a:pPr>
                      <a:endParaRPr lang="en-US" sz="2400" b="1">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PEG 400</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12.7</a:t>
                      </a:r>
                      <a:endParaRPr lang="en-US" sz="2400">
                        <a:latin typeface="Times New Roman" panose="02020603050405020304" pitchFamily="18" charset="0"/>
                        <a:cs typeface="Times New Roman" panose="02020603050405020304" pitchFamily="18" charset="0"/>
                      </a:endParaRPr>
                    </a:p>
                  </a:txBody>
                  <a:tcPr/>
                </a:tc>
              </a:tr>
            </a:tbl>
          </a:graphicData>
        </a:graphic>
      </p:graphicFrame>
      <p:sp>
        <p:nvSpPr>
          <p:cNvPr id="5" name="Text Box 4"/>
          <p:cNvSpPr txBox="1"/>
          <p:nvPr/>
        </p:nvSpPr>
        <p:spPr>
          <a:xfrm>
            <a:off x="853440" y="1182370"/>
            <a:ext cx="4064000"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rPr>
              <a:t>DATA OBTAINED</a:t>
            </a:r>
            <a:endParaRPr 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06755" y="222885"/>
            <a:ext cx="10972800" cy="777875"/>
          </a:xfrm>
        </p:spPr>
        <p:txBody>
          <a:bodyPr/>
          <a:p>
            <a:pPr algn="ctr"/>
            <a:r>
              <a:rPr lang="en-US" sz="2800" b="1">
                <a:latin typeface="Times New Roman" panose="02020603050405020304" pitchFamily="18" charset="0"/>
                <a:cs typeface="Times New Roman" panose="02020603050405020304" pitchFamily="18" charset="0"/>
                <a:sym typeface="+mn-ea"/>
              </a:rPr>
              <a:t>DEVELOPMENT OF PSEUDO TERNARY DIAGRAM BY USING PHASE TITRATION METHOD</a:t>
            </a:r>
            <a:endParaRPr lang="en-US" sz="28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445260"/>
            <a:ext cx="10972800" cy="4953000"/>
          </a:xfrm>
        </p:spPr>
        <p:txBody>
          <a:bodyPr/>
          <a:p>
            <a:pPr marL="0" indent="0" algn="just">
              <a:lnSpc>
                <a:spcPct val="100000"/>
              </a:lnSpc>
              <a:buNone/>
            </a:pPr>
            <a:r>
              <a:rPr lang="en-US" sz="2400">
                <a:latin typeface="Times New Roman" panose="02020603050405020304" pitchFamily="18" charset="0"/>
                <a:cs typeface="Times New Roman" panose="02020603050405020304" pitchFamily="18" charset="0"/>
                <a:sym typeface="+mn-ea"/>
              </a:rPr>
              <a:t>Linseed oil, lemon oil and olive oil was selected as oil phase from solubilities studies. Tween 80 and polyethylene glycol was selected as surfactant and co-surfacrtant respectively. Tween 80 was selected also on the basis of HLB value which is 15 and suitable for o/w formulation.</a:t>
            </a:r>
            <a:endParaRPr lang="en-US" sz="2400">
              <a:latin typeface="Times New Roman" panose="02020603050405020304" pitchFamily="18" charset="0"/>
              <a:cs typeface="Times New Roman" panose="02020603050405020304" pitchFamily="18" charset="0"/>
            </a:endParaRPr>
          </a:p>
          <a:p>
            <a:pPr marL="0" indent="0" algn="just">
              <a:lnSpc>
                <a:spcPct val="100000"/>
              </a:lnSpc>
              <a:buNone/>
            </a:pPr>
            <a:r>
              <a:rPr lang="en-US" sz="2400">
                <a:latin typeface="Times New Roman" panose="02020603050405020304" pitchFamily="18" charset="0"/>
                <a:cs typeface="Times New Roman" panose="02020603050405020304" pitchFamily="18" charset="0"/>
                <a:sym typeface="+mn-ea"/>
              </a:rPr>
              <a:t>Surfactant and Co-surfactant were mixed [Smix] in </a:t>
            </a:r>
            <a:r>
              <a:rPr lang="en-US" sz="2400" b="1">
                <a:latin typeface="Times New Roman" panose="02020603050405020304" pitchFamily="18" charset="0"/>
                <a:cs typeface="Times New Roman" panose="02020603050405020304" pitchFamily="18" charset="0"/>
                <a:sym typeface="+mn-ea"/>
              </a:rPr>
              <a:t>1:2, 2:1, 3:1 and 4:1 </a:t>
            </a:r>
            <a:r>
              <a:rPr lang="en-US" sz="2400">
                <a:latin typeface="Times New Roman" panose="02020603050405020304" pitchFamily="18" charset="0"/>
                <a:cs typeface="Times New Roman" panose="02020603050405020304" pitchFamily="18" charset="0"/>
                <a:sym typeface="+mn-ea"/>
              </a:rPr>
              <a:t>ratios. For each phase diagram, oil and Smix at specific ratio were mixed thoroughly in vortex mixer to give oil : Smix at different ratio from</a:t>
            </a:r>
            <a:r>
              <a:rPr lang="en-US" sz="2400" b="1">
                <a:latin typeface="Times New Roman" panose="02020603050405020304" pitchFamily="18" charset="0"/>
                <a:cs typeface="Times New Roman" panose="02020603050405020304" pitchFamily="18" charset="0"/>
                <a:sym typeface="+mn-ea"/>
              </a:rPr>
              <a:t> 9:1 to 1:9 ratio.</a:t>
            </a:r>
            <a:endParaRPr lang="en-US" sz="2400" b="1">
              <a:latin typeface="Times New Roman" panose="02020603050405020304" pitchFamily="18" charset="0"/>
              <a:cs typeface="Times New Roman" panose="02020603050405020304" pitchFamily="18" charset="0"/>
            </a:endParaRPr>
          </a:p>
          <a:p>
            <a:pPr marL="0" indent="0" algn="just">
              <a:lnSpc>
                <a:spcPct val="100000"/>
              </a:lnSpc>
              <a:buNone/>
            </a:pPr>
            <a:r>
              <a:rPr lang="en-US" sz="2400">
                <a:latin typeface="Times New Roman" panose="02020603050405020304" pitchFamily="18" charset="0"/>
                <a:cs typeface="Times New Roman" panose="02020603050405020304" pitchFamily="18" charset="0"/>
                <a:sym typeface="+mn-ea"/>
              </a:rPr>
              <a:t>Each mixture was titrated with water and visual observation was made</a:t>
            </a:r>
            <a:r>
              <a:rPr lang="en-US" sz="2400" b="1">
                <a:latin typeface="Times New Roman" panose="02020603050405020304" pitchFamily="18" charset="0"/>
                <a:cs typeface="Times New Roman" panose="02020603050405020304" pitchFamily="18" charset="0"/>
                <a:sym typeface="+mn-ea"/>
              </a:rPr>
              <a:t> transparent o/w microemulsion.</a:t>
            </a:r>
            <a:endParaRPr lang="en-US" sz="2400" b="1">
              <a:latin typeface="Times New Roman" panose="02020603050405020304" pitchFamily="18" charset="0"/>
              <a:cs typeface="Times New Roman" panose="02020603050405020304" pitchFamily="18" charset="0"/>
            </a:endParaRPr>
          </a:p>
          <a:p>
            <a:pPr marL="0" indent="0" algn="just">
              <a:lnSpc>
                <a:spcPct val="100000"/>
              </a:lnSpc>
              <a:buNone/>
            </a:pPr>
            <a:r>
              <a:rPr lang="en-US" sz="2400">
                <a:latin typeface="Times New Roman" panose="02020603050405020304" pitchFamily="18" charset="0"/>
                <a:cs typeface="Times New Roman" panose="02020603050405020304" pitchFamily="18" charset="0"/>
                <a:sym typeface="+mn-ea"/>
              </a:rPr>
              <a:t>End point for the titration was </a:t>
            </a:r>
            <a:r>
              <a:rPr lang="en-US" sz="2400" b="1">
                <a:latin typeface="Times New Roman" panose="02020603050405020304" pitchFamily="18" charset="0"/>
                <a:cs typeface="Times New Roman" panose="02020603050405020304" pitchFamily="18" charset="0"/>
                <a:sym typeface="+mn-ea"/>
              </a:rPr>
              <a:t>turbid appearance of mixture.</a:t>
            </a:r>
            <a:endParaRPr lang="en-US" sz="2400">
              <a:latin typeface="Times New Roman" panose="02020603050405020304" pitchFamily="18" charset="0"/>
              <a:cs typeface="Times New Roman" panose="02020603050405020304" pitchFamily="18" charset="0"/>
            </a:endParaRPr>
          </a:p>
          <a:p>
            <a:pPr marL="0" indent="0" algn="just">
              <a:lnSpc>
                <a:spcPct val="100000"/>
              </a:lnSpc>
              <a:buNone/>
            </a:pPr>
            <a:r>
              <a:rPr lang="en-US" sz="2400">
                <a:latin typeface="Times New Roman" panose="02020603050405020304" pitchFamily="18" charset="0"/>
                <a:cs typeface="Times New Roman" panose="02020603050405020304" pitchFamily="18" charset="0"/>
                <a:sym typeface="+mn-ea"/>
              </a:rPr>
              <a:t>From findings of water titration method pseudoternary phase diagram was constructed with one axis representing aqueous phase, oil and surfactant and co-surfactant.</a:t>
            </a:r>
            <a:endParaRPr lang="en-US" sz="2400">
              <a:latin typeface="Times New Roman" panose="02020603050405020304" pitchFamily="18" charset="0"/>
              <a:cs typeface="Times New Roman" panose="02020603050405020304" pitchFamily="18" charset="0"/>
            </a:endParaRPr>
          </a:p>
          <a:p>
            <a:pPr>
              <a:lnSpc>
                <a:spcPct val="100000"/>
              </a:lnSpc>
            </a:pPr>
            <a:endParaRPr 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01295"/>
            <a:ext cx="10972800" cy="582613"/>
          </a:xfrm>
        </p:spPr>
        <p:txBody>
          <a:bodyPr/>
          <a:p>
            <a:pPr algn="ctr"/>
            <a:r>
              <a:rPr lang="en-IN" altLang="en-US" sz="2800" b="1">
                <a:latin typeface="Times New Roman" panose="02020603050405020304" pitchFamily="18" charset="0"/>
                <a:cs typeface="Times New Roman" panose="02020603050405020304" pitchFamily="18" charset="0"/>
              </a:rPr>
              <a:t>PHASE TITRATION TABLE FOR [1:1,</a:t>
            </a:r>
            <a:r>
              <a:rPr lang="en-US" altLang="en-IN" sz="2800" b="1">
                <a:latin typeface="Times New Roman" panose="02020603050405020304" pitchFamily="18" charset="0"/>
                <a:cs typeface="Times New Roman" panose="02020603050405020304" pitchFamily="18" charset="0"/>
              </a:rPr>
              <a:t> </a:t>
            </a:r>
            <a:r>
              <a:rPr lang="en-IN" altLang="en-US" sz="2800" b="1">
                <a:latin typeface="Times New Roman" panose="02020603050405020304" pitchFamily="18" charset="0"/>
                <a:cs typeface="Times New Roman" panose="02020603050405020304" pitchFamily="18" charset="0"/>
              </a:rPr>
              <a:t>2:1 AND 3:1]</a:t>
            </a:r>
            <a:endParaRPr lang="en-IN" altLang="en-US" sz="2800" b="1">
              <a:latin typeface="Times New Roman" panose="02020603050405020304" pitchFamily="18" charset="0"/>
              <a:cs typeface="Times New Roman" panose="02020603050405020304" pitchFamily="18" charset="0"/>
            </a:endParaRPr>
          </a:p>
        </p:txBody>
      </p:sp>
      <p:graphicFrame>
        <p:nvGraphicFramePr>
          <p:cNvPr id="5" name="Content Placeholder 4"/>
          <p:cNvGraphicFramePr/>
          <p:nvPr>
            <p:ph idx="1"/>
          </p:nvPr>
        </p:nvGraphicFramePr>
        <p:xfrm>
          <a:off x="609600" y="1143000"/>
          <a:ext cx="10972800" cy="5222240"/>
        </p:xfrm>
        <a:graphic>
          <a:graphicData uri="http://schemas.openxmlformats.org/drawingml/2006/table">
            <a:tbl>
              <a:tblPr firstRow="1" bandRow="1">
                <a:tableStyleId>{5C22544A-7EE6-4342-B048-85BDC9FD1C3A}</a:tableStyleId>
              </a:tblPr>
              <a:tblGrid>
                <a:gridCol w="3657600"/>
                <a:gridCol w="3657600"/>
                <a:gridCol w="3657600"/>
              </a:tblGrid>
              <a:tr h="525145">
                <a:tc>
                  <a:txBody>
                    <a:bodyPr/>
                    <a:p>
                      <a:pPr algn="ctr">
                        <a:buNone/>
                      </a:pPr>
                      <a:r>
                        <a:rPr lang="en-US" sz="2400">
                          <a:latin typeface="Times New Roman" panose="02020603050405020304" pitchFamily="18" charset="0"/>
                          <a:cs typeface="Times New Roman" panose="02020603050405020304" pitchFamily="18" charset="0"/>
                        </a:rPr>
                        <a:t>OIL : Smix</a:t>
                      </a:r>
                      <a:r>
                        <a:rPr lang="en-IN" altLang="en-US" sz="2400">
                          <a:latin typeface="Times New Roman" panose="02020603050405020304" pitchFamily="18" charset="0"/>
                          <a:cs typeface="Times New Roman" panose="02020603050405020304" pitchFamily="18" charset="0"/>
                        </a:rPr>
                        <a:t>[%]</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Smix %</a:t>
                      </a:r>
                      <a:endParaRPr lang="en-US" alt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Water [ Solvent </a:t>
                      </a:r>
                      <a:r>
                        <a:rPr lang="en-IN" altLang="en-US" sz="2400">
                          <a:latin typeface="Times New Roman" panose="02020603050405020304" pitchFamily="18" charset="0"/>
                          <a:cs typeface="Times New Roman" panose="02020603050405020304" pitchFamily="18" charset="0"/>
                        </a:rPr>
                        <a:t>%</a:t>
                      </a:r>
                      <a:r>
                        <a:rPr lang="en-US" sz="240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a:txBody>
                  <a:tcPr/>
                </a:tc>
              </a:tr>
              <a:tr h="525145">
                <a:tc>
                  <a:txBody>
                    <a:bodyPr/>
                    <a:p>
                      <a:pPr algn="l">
                        <a:buNone/>
                      </a:pPr>
                      <a:r>
                        <a:rPr lang="en-IN" altLang="en-US" sz="2400">
                          <a:latin typeface="Times New Roman" panose="02020603050405020304" pitchFamily="18" charset="0"/>
                          <a:cs typeface="Times New Roman" panose="02020603050405020304" pitchFamily="18" charset="0"/>
                        </a:rPr>
                        <a:t>    </a:t>
                      </a:r>
                      <a:r>
                        <a:rPr lang="en-US" altLang="en-IN" sz="2400">
                          <a:latin typeface="Times New Roman" panose="02020603050405020304" pitchFamily="18" charset="0"/>
                          <a:cs typeface="Times New Roman" panose="02020603050405020304" pitchFamily="18" charset="0"/>
                        </a:rPr>
                        <a:t>              </a:t>
                      </a:r>
                      <a:r>
                        <a:rPr lang="en-US" altLang="en-IN" sz="2400" b="1">
                          <a:latin typeface="Times New Roman" panose="02020603050405020304" pitchFamily="18" charset="0"/>
                          <a:cs typeface="Times New Roman" panose="02020603050405020304" pitchFamily="18" charset="0"/>
                        </a:rPr>
                        <a:t> F1</a:t>
                      </a:r>
                      <a:r>
                        <a:rPr lang="en-US" altLang="en-IN" sz="2400">
                          <a:latin typeface="Times New Roman" panose="02020603050405020304" pitchFamily="18" charset="0"/>
                          <a:cs typeface="Times New Roman" panose="02020603050405020304" pitchFamily="18" charset="0"/>
                        </a:rPr>
                        <a:t> </a:t>
                      </a:r>
                      <a:r>
                        <a:rPr lang="en-IN" altLang="en-US" sz="2400">
                          <a:latin typeface="Times New Roman" panose="02020603050405020304" pitchFamily="18" charset="0"/>
                          <a:cs typeface="Times New Roman" panose="02020603050405020304" pitchFamily="18" charset="0"/>
                        </a:rPr>
                        <a:t> 10</a:t>
                      </a:r>
                      <a:endParaRPr lang="en-IN" altLang="en-US" sz="2400">
                        <a:latin typeface="Times New Roman" panose="02020603050405020304" pitchFamily="18" charset="0"/>
                        <a:cs typeface="Times New Roman" panose="02020603050405020304" pitchFamily="18" charset="0"/>
                      </a:endParaRPr>
                    </a:p>
                  </a:txBody>
                  <a:tcPr anchor="ctr" anchorCtr="0"/>
                </a:tc>
                <a:tc>
                  <a:txBody>
                    <a:bodyPr/>
                    <a:p>
                      <a:pPr algn="ctr">
                        <a:buNone/>
                      </a:pPr>
                      <a:r>
                        <a:rPr lang="en-IN" altLang="en-US" sz="2400">
                          <a:latin typeface="Times New Roman" panose="02020603050405020304" pitchFamily="18" charset="0"/>
                          <a:cs typeface="Times New Roman" panose="02020603050405020304" pitchFamily="18" charset="0"/>
                        </a:rPr>
                        <a:t>39</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51</a:t>
                      </a:r>
                      <a:endParaRPr lang="en-IN" altLang="en-US" sz="2400">
                        <a:latin typeface="Times New Roman" panose="02020603050405020304" pitchFamily="18" charset="0"/>
                        <a:cs typeface="Times New Roman" panose="02020603050405020304" pitchFamily="18" charset="0"/>
                      </a:endParaRPr>
                    </a:p>
                  </a:txBody>
                  <a:tcPr/>
                </a:tc>
              </a:tr>
              <a:tr h="495935">
                <a:tc>
                  <a:txBody>
                    <a:bodyPr/>
                    <a:p>
                      <a:pPr algn="l">
                        <a:buNone/>
                      </a:pPr>
                      <a:r>
                        <a:rPr lang="en-US" altLang="en-IN" sz="2400">
                          <a:latin typeface="Times New Roman" panose="02020603050405020304" pitchFamily="18" charset="0"/>
                          <a:cs typeface="Times New Roman" panose="02020603050405020304" pitchFamily="18" charset="0"/>
                        </a:rPr>
                        <a:t>                  </a:t>
                      </a:r>
                      <a:r>
                        <a:rPr lang="en-US" altLang="en-IN" sz="2400" b="1">
                          <a:latin typeface="Times New Roman" panose="02020603050405020304" pitchFamily="18" charset="0"/>
                          <a:cs typeface="Times New Roman" panose="02020603050405020304" pitchFamily="18" charset="0"/>
                        </a:rPr>
                        <a:t> F2 </a:t>
                      </a:r>
                      <a:r>
                        <a:rPr lang="en-US" altLang="en-IN" sz="2400">
                          <a:latin typeface="Times New Roman" panose="02020603050405020304" pitchFamily="18" charset="0"/>
                          <a:cs typeface="Times New Roman" panose="02020603050405020304" pitchFamily="18" charset="0"/>
                        </a:rPr>
                        <a:t> </a:t>
                      </a:r>
                      <a:r>
                        <a:rPr lang="en-IN" altLang="en-US" sz="2400">
                          <a:latin typeface="Times New Roman" panose="02020603050405020304" pitchFamily="18" charset="0"/>
                          <a:cs typeface="Times New Roman" panose="02020603050405020304" pitchFamily="18" charset="0"/>
                        </a:rPr>
                        <a:t>10 </a:t>
                      </a:r>
                      <a:r>
                        <a:rPr lang="en-IN" altLang="en-US" sz="2400">
                          <a:latin typeface="Times New Roman" panose="02020603050405020304" pitchFamily="18" charset="0"/>
                          <a:cs typeface="Times New Roman" panose="02020603050405020304" pitchFamily="18" charset="0"/>
                        </a:rPr>
                        <a:t>    </a:t>
                      </a:r>
                      <a:endParaRPr lang="en-IN" altLang="en-US" sz="2400">
                        <a:latin typeface="Times New Roman" panose="02020603050405020304" pitchFamily="18" charset="0"/>
                        <a:cs typeface="Times New Roman" panose="02020603050405020304" pitchFamily="18" charset="0"/>
                      </a:endParaRPr>
                    </a:p>
                  </a:txBody>
                  <a:tcPr anchor="ctr" anchorCtr="0"/>
                </a:tc>
                <a:tc>
                  <a:txBody>
                    <a:bodyPr/>
                    <a:p>
                      <a:pPr algn="ctr">
                        <a:buNone/>
                      </a:pPr>
                      <a:r>
                        <a:rPr lang="en-IN" altLang="en-US" sz="2400">
                          <a:latin typeface="Times New Roman" panose="02020603050405020304" pitchFamily="18" charset="0"/>
                          <a:cs typeface="Times New Roman" panose="02020603050405020304" pitchFamily="18" charset="0"/>
                        </a:rPr>
                        <a:t>42</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48</a:t>
                      </a:r>
                      <a:endParaRPr lang="en-IN" altLang="en-US" sz="2400">
                        <a:latin typeface="Times New Roman" panose="02020603050405020304" pitchFamily="18" charset="0"/>
                        <a:cs typeface="Times New Roman" panose="02020603050405020304" pitchFamily="18" charset="0"/>
                      </a:endParaRPr>
                    </a:p>
                  </a:txBody>
                  <a:tcPr/>
                </a:tc>
              </a:tr>
              <a:tr h="525145">
                <a:tc>
                  <a:txBody>
                    <a:bodyPr/>
                    <a:p>
                      <a:pPr algn="l">
                        <a:buNone/>
                      </a:pPr>
                      <a:r>
                        <a:rPr lang="en-US" altLang="en-IN" sz="2400">
                          <a:latin typeface="Times New Roman" panose="02020603050405020304" pitchFamily="18" charset="0"/>
                          <a:cs typeface="Times New Roman" panose="02020603050405020304" pitchFamily="18" charset="0"/>
                          <a:sym typeface="+mn-ea"/>
                        </a:rPr>
                        <a:t>                   </a:t>
                      </a:r>
                      <a:r>
                        <a:rPr lang="en-US" altLang="en-IN" sz="2400" b="1">
                          <a:latin typeface="Times New Roman" panose="02020603050405020304" pitchFamily="18" charset="0"/>
                          <a:cs typeface="Times New Roman" panose="02020603050405020304" pitchFamily="18" charset="0"/>
                          <a:sym typeface="+mn-ea"/>
                        </a:rPr>
                        <a:t>F3</a:t>
                      </a:r>
                      <a:r>
                        <a:rPr lang="en-US" altLang="en-IN" sz="2400">
                          <a:latin typeface="Times New Roman" panose="02020603050405020304" pitchFamily="18" charset="0"/>
                          <a:cs typeface="Times New Roman" panose="02020603050405020304" pitchFamily="18" charset="0"/>
                          <a:sym typeface="+mn-ea"/>
                        </a:rPr>
                        <a:t>  </a:t>
                      </a:r>
                      <a:r>
                        <a:rPr lang="en-IN" altLang="en-US" sz="2400">
                          <a:latin typeface="Times New Roman" panose="02020603050405020304" pitchFamily="18" charset="0"/>
                          <a:cs typeface="Times New Roman" panose="02020603050405020304" pitchFamily="18" charset="0"/>
                        </a:rPr>
                        <a:t>10</a:t>
                      </a:r>
                      <a:endParaRPr lang="en-IN" altLang="en-US" sz="2400">
                        <a:latin typeface="Times New Roman" panose="02020603050405020304" pitchFamily="18" charset="0"/>
                        <a:cs typeface="Times New Roman" panose="02020603050405020304" pitchFamily="18" charset="0"/>
                      </a:endParaRPr>
                    </a:p>
                  </a:txBody>
                  <a:tcPr anchor="ctr" anchorCtr="0"/>
                </a:tc>
                <a:tc>
                  <a:txBody>
                    <a:bodyPr/>
                    <a:p>
                      <a:pPr algn="ctr">
                        <a:buNone/>
                      </a:pPr>
                      <a:r>
                        <a:rPr lang="en-IN" altLang="en-US" sz="2400">
                          <a:latin typeface="Times New Roman" panose="02020603050405020304" pitchFamily="18" charset="0"/>
                          <a:cs typeface="Times New Roman" panose="02020603050405020304" pitchFamily="18" charset="0"/>
                        </a:rPr>
                        <a:t>40</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50</a:t>
                      </a:r>
                      <a:endParaRPr lang="en-IN" altLang="en-US" sz="2400">
                        <a:latin typeface="Times New Roman" panose="02020603050405020304" pitchFamily="18" charset="0"/>
                        <a:cs typeface="Times New Roman" panose="02020603050405020304" pitchFamily="18" charset="0"/>
                      </a:endParaRPr>
                    </a:p>
                  </a:txBody>
                  <a:tcPr/>
                </a:tc>
              </a:tr>
              <a:tr h="525145">
                <a:tc>
                  <a:txBody>
                    <a:bodyPr/>
                    <a:p>
                      <a:pPr algn="l">
                        <a:buNone/>
                      </a:pPr>
                      <a:r>
                        <a:rPr lang="en-US" altLang="en-IN" sz="2400">
                          <a:latin typeface="Times New Roman" panose="02020603050405020304" pitchFamily="18" charset="0"/>
                          <a:cs typeface="Times New Roman" panose="02020603050405020304" pitchFamily="18" charset="0"/>
                          <a:sym typeface="+mn-ea"/>
                        </a:rPr>
                        <a:t>                  </a:t>
                      </a:r>
                      <a:r>
                        <a:rPr lang="en-US" altLang="en-IN" sz="2400" b="1">
                          <a:latin typeface="Times New Roman" panose="02020603050405020304" pitchFamily="18" charset="0"/>
                          <a:cs typeface="Times New Roman" panose="02020603050405020304" pitchFamily="18" charset="0"/>
                          <a:sym typeface="+mn-ea"/>
                        </a:rPr>
                        <a:t> F4</a:t>
                      </a:r>
                      <a:r>
                        <a:rPr lang="en-US" altLang="en-IN" sz="2400">
                          <a:latin typeface="Times New Roman" panose="02020603050405020304" pitchFamily="18" charset="0"/>
                          <a:cs typeface="Times New Roman" panose="02020603050405020304" pitchFamily="18" charset="0"/>
                          <a:sym typeface="+mn-ea"/>
                        </a:rPr>
                        <a:t>  </a:t>
                      </a:r>
                      <a:r>
                        <a:rPr lang="en-IN" altLang="en-US" sz="2400">
                          <a:latin typeface="Times New Roman" panose="02020603050405020304" pitchFamily="18" charset="0"/>
                          <a:cs typeface="Times New Roman" panose="02020603050405020304" pitchFamily="18" charset="0"/>
                        </a:rPr>
                        <a:t>10</a:t>
                      </a:r>
                      <a:endParaRPr lang="en-IN" altLang="en-US" sz="2400">
                        <a:latin typeface="Times New Roman" panose="02020603050405020304" pitchFamily="18" charset="0"/>
                        <a:cs typeface="Times New Roman" panose="02020603050405020304" pitchFamily="18" charset="0"/>
                      </a:endParaRPr>
                    </a:p>
                  </a:txBody>
                  <a:tcPr anchor="ctr" anchorCtr="0"/>
                </a:tc>
                <a:tc>
                  <a:txBody>
                    <a:bodyPr/>
                    <a:p>
                      <a:pPr algn="ctr">
                        <a:buNone/>
                      </a:pPr>
                      <a:r>
                        <a:rPr lang="en-IN" altLang="en-US" sz="2400">
                          <a:latin typeface="Times New Roman" panose="02020603050405020304" pitchFamily="18" charset="0"/>
                          <a:cs typeface="Times New Roman" panose="02020603050405020304" pitchFamily="18" charset="0"/>
                        </a:rPr>
                        <a:t>41</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49</a:t>
                      </a:r>
                      <a:endParaRPr lang="en-IN" altLang="en-US" sz="2400">
                        <a:latin typeface="Times New Roman" panose="02020603050405020304" pitchFamily="18" charset="0"/>
                        <a:cs typeface="Times New Roman" panose="02020603050405020304" pitchFamily="18" charset="0"/>
                      </a:endParaRPr>
                    </a:p>
                  </a:txBody>
                  <a:tcPr/>
                </a:tc>
              </a:tr>
              <a:tr h="525145">
                <a:tc>
                  <a:txBody>
                    <a:bodyPr/>
                    <a:p>
                      <a:pPr algn="l">
                        <a:buNone/>
                      </a:pPr>
                      <a:r>
                        <a:rPr lang="en-US" altLang="en-IN" sz="2400">
                          <a:latin typeface="Times New Roman" panose="02020603050405020304" pitchFamily="18" charset="0"/>
                          <a:cs typeface="Times New Roman" panose="02020603050405020304" pitchFamily="18" charset="0"/>
                        </a:rPr>
                        <a:t>                   </a:t>
                      </a:r>
                      <a:r>
                        <a:rPr lang="en-US" altLang="en-IN" sz="2400" b="1">
                          <a:latin typeface="Times New Roman" panose="02020603050405020304" pitchFamily="18" charset="0"/>
                          <a:cs typeface="Times New Roman" panose="02020603050405020304" pitchFamily="18" charset="0"/>
                        </a:rPr>
                        <a:t>F5</a:t>
                      </a:r>
                      <a:r>
                        <a:rPr lang="en-US" altLang="en-IN" sz="2400">
                          <a:latin typeface="Times New Roman" panose="02020603050405020304" pitchFamily="18" charset="0"/>
                          <a:cs typeface="Times New Roman" panose="02020603050405020304" pitchFamily="18" charset="0"/>
                        </a:rPr>
                        <a:t>  </a:t>
                      </a:r>
                      <a:r>
                        <a:rPr lang="en-IN" altLang="en-US" sz="2400">
                          <a:latin typeface="Times New Roman" panose="02020603050405020304" pitchFamily="18" charset="0"/>
                          <a:cs typeface="Times New Roman" panose="02020603050405020304" pitchFamily="18" charset="0"/>
                        </a:rPr>
                        <a:t>10</a:t>
                      </a:r>
                      <a:endParaRPr lang="en-IN" altLang="en-US" sz="2400">
                        <a:latin typeface="Times New Roman" panose="02020603050405020304" pitchFamily="18" charset="0"/>
                        <a:cs typeface="Times New Roman" panose="02020603050405020304" pitchFamily="18" charset="0"/>
                      </a:endParaRPr>
                    </a:p>
                  </a:txBody>
                  <a:tcPr anchor="ctr" anchorCtr="0"/>
                </a:tc>
                <a:tc>
                  <a:txBody>
                    <a:bodyPr/>
                    <a:p>
                      <a:pPr algn="ctr">
                        <a:buNone/>
                      </a:pPr>
                      <a:r>
                        <a:rPr lang="en-IN" altLang="en-US" sz="2400">
                          <a:latin typeface="Times New Roman" panose="02020603050405020304" pitchFamily="18" charset="0"/>
                          <a:cs typeface="Times New Roman" panose="02020603050405020304" pitchFamily="18" charset="0"/>
                        </a:rPr>
                        <a:t>42</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48</a:t>
                      </a:r>
                      <a:endParaRPr lang="en-IN" altLang="en-US" sz="2400">
                        <a:latin typeface="Times New Roman" panose="02020603050405020304" pitchFamily="18" charset="0"/>
                        <a:cs typeface="Times New Roman" panose="02020603050405020304" pitchFamily="18" charset="0"/>
                      </a:endParaRPr>
                    </a:p>
                  </a:txBody>
                  <a:tcPr/>
                </a:tc>
              </a:tr>
              <a:tr h="525145">
                <a:tc>
                  <a:txBody>
                    <a:bodyPr/>
                    <a:p>
                      <a:pPr algn="l">
                        <a:buNone/>
                      </a:pPr>
                      <a:r>
                        <a:rPr lang="en-US" altLang="en-IN" sz="2400" b="1">
                          <a:solidFill>
                            <a:srgbClr val="C00000"/>
                          </a:solidFill>
                          <a:latin typeface="Times New Roman" panose="02020603050405020304" pitchFamily="18" charset="0"/>
                          <a:cs typeface="Times New Roman" panose="02020603050405020304" pitchFamily="18" charset="0"/>
                          <a:sym typeface="+mn-ea"/>
                        </a:rPr>
                        <a:t>                   F6  </a:t>
                      </a:r>
                      <a:r>
                        <a:rPr lang="en-IN" altLang="en-US" sz="2400" b="1">
                          <a:solidFill>
                            <a:srgbClr val="C00000"/>
                          </a:solidFill>
                          <a:latin typeface="Times New Roman" panose="02020603050405020304" pitchFamily="18" charset="0"/>
                          <a:cs typeface="Times New Roman" panose="02020603050405020304" pitchFamily="18" charset="0"/>
                        </a:rPr>
                        <a:t>15</a:t>
                      </a:r>
                      <a:endParaRPr lang="en-IN" altLang="en-US" sz="2400" b="1">
                        <a:solidFill>
                          <a:srgbClr val="C00000"/>
                        </a:solidFill>
                        <a:latin typeface="Times New Roman" panose="02020603050405020304" pitchFamily="18" charset="0"/>
                        <a:cs typeface="Times New Roman" panose="02020603050405020304" pitchFamily="18" charset="0"/>
                      </a:endParaRPr>
                    </a:p>
                  </a:txBody>
                  <a:tcPr anchor="ctr" anchorCtr="0"/>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40</a:t>
                      </a:r>
                      <a:endParaRPr lang="en-IN" altLang="en-US" sz="2400" b="1">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45</a:t>
                      </a:r>
                      <a:endParaRPr lang="en-IN" altLang="en-US" sz="2400" b="1">
                        <a:solidFill>
                          <a:srgbClr val="C00000"/>
                        </a:solidFill>
                        <a:latin typeface="Times New Roman" panose="02020603050405020304" pitchFamily="18" charset="0"/>
                        <a:cs typeface="Times New Roman" panose="02020603050405020304" pitchFamily="18" charset="0"/>
                      </a:endParaRPr>
                    </a:p>
                  </a:txBody>
                  <a:tcPr/>
                </a:tc>
              </a:tr>
              <a:tr h="525145">
                <a:tc>
                  <a:txBody>
                    <a:bodyPr/>
                    <a:p>
                      <a:pPr algn="l">
                        <a:buNone/>
                      </a:pPr>
                      <a:r>
                        <a:rPr lang="en-US" altLang="en-IN" sz="2400">
                          <a:latin typeface="Times New Roman" panose="02020603050405020304" pitchFamily="18" charset="0"/>
                          <a:cs typeface="Times New Roman" panose="02020603050405020304" pitchFamily="18" charset="0"/>
                          <a:sym typeface="+mn-ea"/>
                        </a:rPr>
                        <a:t>                  </a:t>
                      </a:r>
                      <a:r>
                        <a:rPr lang="en-US" altLang="en-IN" sz="2400" b="1">
                          <a:latin typeface="Times New Roman" panose="02020603050405020304" pitchFamily="18" charset="0"/>
                          <a:cs typeface="Times New Roman" panose="02020603050405020304" pitchFamily="18" charset="0"/>
                          <a:sym typeface="+mn-ea"/>
                        </a:rPr>
                        <a:t> F7</a:t>
                      </a:r>
                      <a:r>
                        <a:rPr lang="en-US" altLang="en-IN" sz="2400">
                          <a:latin typeface="Times New Roman" panose="02020603050405020304" pitchFamily="18" charset="0"/>
                          <a:cs typeface="Times New Roman" panose="02020603050405020304" pitchFamily="18" charset="0"/>
                          <a:sym typeface="+mn-ea"/>
                        </a:rPr>
                        <a:t>  </a:t>
                      </a:r>
                      <a:r>
                        <a:rPr lang="en-IN" altLang="en-US" sz="2400">
                          <a:latin typeface="Times New Roman" panose="02020603050405020304" pitchFamily="18" charset="0"/>
                          <a:cs typeface="Times New Roman" panose="02020603050405020304" pitchFamily="18" charset="0"/>
                        </a:rPr>
                        <a:t>10</a:t>
                      </a:r>
                      <a:endParaRPr lang="en-IN" altLang="en-US" sz="2400">
                        <a:latin typeface="Times New Roman" panose="02020603050405020304" pitchFamily="18" charset="0"/>
                        <a:cs typeface="Times New Roman" panose="02020603050405020304" pitchFamily="18" charset="0"/>
                      </a:endParaRPr>
                    </a:p>
                  </a:txBody>
                  <a:tcPr anchor="ctr" anchorCtr="0"/>
                </a:tc>
                <a:tc>
                  <a:txBody>
                    <a:bodyPr/>
                    <a:p>
                      <a:pPr algn="ctr">
                        <a:buNone/>
                      </a:pPr>
                      <a:r>
                        <a:rPr lang="en-IN" altLang="en-US" sz="2400">
                          <a:latin typeface="Times New Roman" panose="02020603050405020304" pitchFamily="18" charset="0"/>
                          <a:cs typeface="Times New Roman" panose="02020603050405020304" pitchFamily="18" charset="0"/>
                        </a:rPr>
                        <a:t>39</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51</a:t>
                      </a:r>
                      <a:endParaRPr lang="en-IN" altLang="en-US" sz="2400">
                        <a:latin typeface="Times New Roman" panose="02020603050405020304" pitchFamily="18" charset="0"/>
                        <a:cs typeface="Times New Roman" panose="02020603050405020304" pitchFamily="18" charset="0"/>
                      </a:endParaRPr>
                    </a:p>
                  </a:txBody>
                  <a:tcPr/>
                </a:tc>
              </a:tr>
              <a:tr h="525145">
                <a:tc>
                  <a:txBody>
                    <a:bodyPr/>
                    <a:p>
                      <a:pPr algn="l">
                        <a:buNone/>
                      </a:pPr>
                      <a:r>
                        <a:rPr lang="en-US" altLang="en-IN" sz="2400" b="1">
                          <a:solidFill>
                            <a:srgbClr val="C00000"/>
                          </a:solidFill>
                          <a:latin typeface="Times New Roman" panose="02020603050405020304" pitchFamily="18" charset="0"/>
                          <a:cs typeface="Times New Roman" panose="02020603050405020304" pitchFamily="18" charset="0"/>
                        </a:rPr>
                        <a:t>                   F8  </a:t>
                      </a:r>
                      <a:r>
                        <a:rPr lang="en-IN" altLang="en-US" sz="2400" b="1">
                          <a:solidFill>
                            <a:srgbClr val="C00000"/>
                          </a:solidFill>
                          <a:latin typeface="Times New Roman" panose="02020603050405020304" pitchFamily="18" charset="0"/>
                          <a:cs typeface="Times New Roman" panose="02020603050405020304" pitchFamily="18" charset="0"/>
                        </a:rPr>
                        <a:t>10</a:t>
                      </a:r>
                      <a:endParaRPr lang="en-IN" altLang="en-US" sz="2400" b="1">
                        <a:solidFill>
                          <a:srgbClr val="C00000"/>
                        </a:solidFill>
                        <a:latin typeface="Times New Roman" panose="02020603050405020304" pitchFamily="18" charset="0"/>
                        <a:cs typeface="Times New Roman" panose="02020603050405020304" pitchFamily="18" charset="0"/>
                      </a:endParaRPr>
                    </a:p>
                  </a:txBody>
                  <a:tcPr anchor="ctr" anchorCtr="0"/>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50</a:t>
                      </a:r>
                      <a:endParaRPr lang="en-IN" altLang="en-US" sz="2400" b="1">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40</a:t>
                      </a:r>
                      <a:endParaRPr lang="en-IN" altLang="en-US" sz="2400" b="1">
                        <a:solidFill>
                          <a:srgbClr val="C00000"/>
                        </a:solidFill>
                        <a:latin typeface="Times New Roman" panose="02020603050405020304" pitchFamily="18" charset="0"/>
                        <a:cs typeface="Times New Roman" panose="02020603050405020304" pitchFamily="18" charset="0"/>
                      </a:endParaRPr>
                    </a:p>
                  </a:txBody>
                  <a:tcPr/>
                </a:tc>
              </a:tr>
              <a:tr h="525145">
                <a:tc>
                  <a:txBody>
                    <a:bodyPr/>
                    <a:p>
                      <a:pPr algn="l">
                        <a:buNone/>
                      </a:pPr>
                      <a:r>
                        <a:rPr lang="en-US" altLang="en-IN" sz="2400" b="1">
                          <a:solidFill>
                            <a:srgbClr val="C00000"/>
                          </a:solidFill>
                          <a:latin typeface="Times New Roman" panose="02020603050405020304" pitchFamily="18" charset="0"/>
                          <a:cs typeface="Times New Roman" panose="02020603050405020304" pitchFamily="18" charset="0"/>
                        </a:rPr>
                        <a:t>                   F9  </a:t>
                      </a:r>
                      <a:r>
                        <a:rPr lang="en-IN" altLang="en-US" sz="2400" b="1">
                          <a:solidFill>
                            <a:srgbClr val="C00000"/>
                          </a:solidFill>
                          <a:latin typeface="Times New Roman" panose="02020603050405020304" pitchFamily="18" charset="0"/>
                          <a:cs typeface="Times New Roman" panose="02020603050405020304" pitchFamily="18" charset="0"/>
                        </a:rPr>
                        <a:t>15</a:t>
                      </a:r>
                      <a:endParaRPr lang="en-IN" altLang="en-US" sz="2400" b="1">
                        <a:solidFill>
                          <a:srgbClr val="C00000"/>
                        </a:solidFill>
                        <a:latin typeface="Times New Roman" panose="02020603050405020304" pitchFamily="18" charset="0"/>
                        <a:cs typeface="Times New Roman" panose="02020603050405020304" pitchFamily="18" charset="0"/>
                      </a:endParaRPr>
                    </a:p>
                  </a:txBody>
                  <a:tcPr anchor="ctr" anchorCtr="0"/>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45</a:t>
                      </a:r>
                      <a:endParaRPr lang="en-IN" altLang="en-US" sz="2400" b="1">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IN" altLang="en-US" sz="2400" b="1">
                          <a:solidFill>
                            <a:srgbClr val="C00000"/>
                          </a:solidFill>
                          <a:latin typeface="Times New Roman" panose="02020603050405020304" pitchFamily="18" charset="0"/>
                          <a:cs typeface="Times New Roman" panose="02020603050405020304" pitchFamily="18" charset="0"/>
                        </a:rPr>
                        <a:t>40</a:t>
                      </a:r>
                      <a:endParaRPr lang="en-IN" altLang="en-US" sz="2400" b="1">
                        <a:solidFill>
                          <a:srgbClr val="C00000"/>
                        </a:solidFill>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t>CONTENTS</a:t>
            </a:r>
            <a:endParaRPr lang="en-US" b="1"/>
          </a:p>
        </p:txBody>
      </p:sp>
      <p:sp>
        <p:nvSpPr>
          <p:cNvPr id="3" name="Content Placeholder 2"/>
          <p:cNvSpPr>
            <a:spLocks noGrp="1"/>
          </p:cNvSpPr>
          <p:nvPr>
            <p:ph sz="half" idx="1"/>
          </p:nvPr>
        </p:nvSpPr>
        <p:spPr>
          <a:xfrm>
            <a:off x="609600" y="1174750"/>
            <a:ext cx="5384800" cy="5093335"/>
          </a:xfrm>
        </p:spPr>
        <p:txBody>
          <a:bodyPr/>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Introduction</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Review of literature</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Need for study</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Objectives</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Materials required</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Methodology</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Solubilities studies</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Study on phase titration method</a:t>
            </a:r>
            <a:endParaRPr lang="en-US" sz="200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Psuedo ternary diagram</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Formulation of microemulgel placebo</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Standard caliberation curve</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Evaluation of prepared microemulsion</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Drug content analysis</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Measurement of particle size and zeta potential</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Formulation of microemulgel containing drug.</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Physical evaluation of microemulgel.</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r>
              <a:rPr lang="en-US" sz="2000">
                <a:latin typeface="Times New Roman" panose="02020603050405020304" pitchFamily="18" charset="0"/>
                <a:cs typeface="Times New Roman" panose="02020603050405020304" pitchFamily="18" charset="0"/>
              </a:rPr>
              <a:t>FTIR of pure drug</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ü"/>
            </a:pPr>
            <a:endParaRPr lang="en-US" sz="2000"/>
          </a:p>
          <a:p>
            <a:pPr>
              <a:buFont typeface="Wingdings" panose="05000000000000000000" charset="0"/>
              <a:buChar char="ü"/>
            </a:pPr>
            <a:endParaRPr lang="en-US"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sz="3200" b="1"/>
              <a:t>PHASE TITRATION MICROEMULSIONS</a:t>
            </a:r>
            <a:endParaRPr lang="en-IN" altLang="en-US" sz="3200" b="1"/>
          </a:p>
        </p:txBody>
      </p:sp>
      <p:pic>
        <p:nvPicPr>
          <p:cNvPr id="4" name="Content Placeholder 3"/>
          <p:cNvPicPr>
            <a:picLocks noChangeAspect="1"/>
          </p:cNvPicPr>
          <p:nvPr>
            <p:ph sz="half" idx="1"/>
          </p:nvPr>
        </p:nvPicPr>
        <p:blipFill>
          <a:blip r:embed="rId1"/>
          <a:stretch>
            <a:fillRect/>
          </a:stretch>
        </p:blipFill>
        <p:spPr>
          <a:xfrm>
            <a:off x="182880" y="1078865"/>
            <a:ext cx="4214495" cy="5327650"/>
          </a:xfrm>
          <a:prstGeom prst="rect">
            <a:avLst/>
          </a:prstGeom>
        </p:spPr>
      </p:pic>
      <p:pic>
        <p:nvPicPr>
          <p:cNvPr id="5" name="Content Placeholder 4"/>
          <p:cNvPicPr>
            <a:picLocks noChangeAspect="1"/>
          </p:cNvPicPr>
          <p:nvPr>
            <p:ph sz="half" idx="2"/>
          </p:nvPr>
        </p:nvPicPr>
        <p:blipFill>
          <a:blip r:embed="rId2"/>
          <a:stretch>
            <a:fillRect/>
          </a:stretch>
        </p:blipFill>
        <p:spPr>
          <a:xfrm>
            <a:off x="5037455" y="981710"/>
            <a:ext cx="5647055" cy="2769235"/>
          </a:xfrm>
          <a:prstGeom prst="rect">
            <a:avLst/>
          </a:prstGeom>
        </p:spPr>
      </p:pic>
      <p:pic>
        <p:nvPicPr>
          <p:cNvPr id="6" name="Picture 5"/>
          <p:cNvPicPr>
            <a:picLocks noChangeAspect="1"/>
          </p:cNvPicPr>
          <p:nvPr/>
        </p:nvPicPr>
        <p:blipFill>
          <a:blip r:embed="rId3"/>
          <a:stretch>
            <a:fillRect/>
          </a:stretch>
        </p:blipFill>
        <p:spPr>
          <a:xfrm>
            <a:off x="5037455" y="3959225"/>
            <a:ext cx="5773420" cy="2698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sz="3200" b="1">
                <a:latin typeface="Times New Roman" panose="02020603050405020304" pitchFamily="18" charset="0"/>
                <a:cs typeface="Times New Roman" panose="02020603050405020304" pitchFamily="18" charset="0"/>
              </a:rPr>
              <a:t>PSEUDO TERNARY DIAGRAM</a:t>
            </a:r>
            <a:r>
              <a:rPr lang="en-IN" altLang="en-US">
                <a:latin typeface="Times New Roman" panose="02020603050405020304" pitchFamily="18" charset="0"/>
                <a:cs typeface="Times New Roman" panose="02020603050405020304" pitchFamily="18" charset="0"/>
              </a:rPr>
              <a:t> </a:t>
            </a:r>
            <a:endParaRPr lang="en-IN" altLang="en-US">
              <a:latin typeface="Times New Roman" panose="02020603050405020304" pitchFamily="18" charset="0"/>
              <a:cs typeface="Times New Roman" panose="02020603050405020304" pitchFamily="18" charset="0"/>
            </a:endParaRPr>
          </a:p>
        </p:txBody>
      </p:sp>
      <p:pic>
        <p:nvPicPr>
          <p:cNvPr id="4" name="Picture 1"/>
          <p:cNvPicPr>
            <a:picLocks noChangeAspect="1"/>
          </p:cNvPicPr>
          <p:nvPr>
            <p:ph sz="half" idx="1"/>
          </p:nvPr>
        </p:nvPicPr>
        <p:blipFill>
          <a:blip r:embed="rId1"/>
          <a:stretch>
            <a:fillRect/>
          </a:stretch>
        </p:blipFill>
        <p:spPr>
          <a:xfrm>
            <a:off x="224790" y="889635"/>
            <a:ext cx="4730750" cy="2672715"/>
          </a:xfrm>
          <a:prstGeom prst="rect">
            <a:avLst/>
          </a:prstGeom>
          <a:noFill/>
          <a:ln>
            <a:noFill/>
          </a:ln>
        </p:spPr>
      </p:pic>
      <p:pic>
        <p:nvPicPr>
          <p:cNvPr id="5" name="Picture 2"/>
          <p:cNvPicPr>
            <a:picLocks noChangeAspect="1"/>
          </p:cNvPicPr>
          <p:nvPr>
            <p:ph sz="half" idx="2"/>
          </p:nvPr>
        </p:nvPicPr>
        <p:blipFill>
          <a:blip r:embed="rId2"/>
          <a:stretch>
            <a:fillRect/>
          </a:stretch>
        </p:blipFill>
        <p:spPr>
          <a:xfrm>
            <a:off x="6925945" y="889635"/>
            <a:ext cx="4549775" cy="2581275"/>
          </a:xfrm>
          <a:prstGeom prst="rect">
            <a:avLst/>
          </a:prstGeom>
          <a:noFill/>
          <a:ln>
            <a:noFill/>
          </a:ln>
        </p:spPr>
      </p:pic>
      <p:pic>
        <p:nvPicPr>
          <p:cNvPr id="6" name="Picture 1"/>
          <p:cNvPicPr>
            <a:picLocks noChangeAspect="1"/>
          </p:cNvPicPr>
          <p:nvPr/>
        </p:nvPicPr>
        <p:blipFill>
          <a:blip r:embed="rId3"/>
          <a:stretch>
            <a:fillRect/>
          </a:stretch>
        </p:blipFill>
        <p:spPr>
          <a:xfrm>
            <a:off x="3761105" y="3587115"/>
            <a:ext cx="4669790" cy="3103880"/>
          </a:xfrm>
          <a:prstGeom prst="rect">
            <a:avLst/>
          </a:prstGeom>
          <a:noFill/>
          <a:ln>
            <a:noFill/>
          </a:ln>
        </p:spPr>
      </p:pic>
      <p:sp>
        <p:nvSpPr>
          <p:cNvPr id="7" name="Text Box 6"/>
          <p:cNvSpPr txBox="1"/>
          <p:nvPr/>
        </p:nvSpPr>
        <p:spPr>
          <a:xfrm>
            <a:off x="2247265" y="4009390"/>
            <a:ext cx="673735" cy="368300"/>
          </a:xfrm>
          <a:prstGeom prst="rect">
            <a:avLst/>
          </a:prstGeom>
          <a:noFill/>
        </p:spPr>
        <p:txBody>
          <a:bodyPr wrap="square" rtlCol="0">
            <a:spAutoFit/>
          </a:bodyPr>
          <a:p>
            <a:r>
              <a:rPr lang="en-IN" altLang="en-US"/>
              <a:t>1:1 </a:t>
            </a:r>
            <a:endParaRPr lang="en-IN" altLang="en-US"/>
          </a:p>
        </p:txBody>
      </p:sp>
      <p:sp>
        <p:nvSpPr>
          <p:cNvPr id="8" name="Text Box 7"/>
          <p:cNvSpPr txBox="1"/>
          <p:nvPr/>
        </p:nvSpPr>
        <p:spPr>
          <a:xfrm>
            <a:off x="9008110" y="4009390"/>
            <a:ext cx="692785" cy="368300"/>
          </a:xfrm>
          <a:prstGeom prst="rect">
            <a:avLst/>
          </a:prstGeom>
          <a:noFill/>
        </p:spPr>
        <p:txBody>
          <a:bodyPr wrap="square" rtlCol="0">
            <a:spAutoFit/>
          </a:bodyPr>
          <a:p>
            <a:r>
              <a:rPr lang="en-IN" altLang="en-US"/>
              <a:t>2:1</a:t>
            </a:r>
            <a:endParaRPr lang="en-IN" altLang="en-US"/>
          </a:p>
        </p:txBody>
      </p:sp>
      <p:sp>
        <p:nvSpPr>
          <p:cNvPr id="9" name="Text Box 8"/>
          <p:cNvSpPr txBox="1"/>
          <p:nvPr/>
        </p:nvSpPr>
        <p:spPr>
          <a:xfrm>
            <a:off x="5691505" y="6489700"/>
            <a:ext cx="529590" cy="368300"/>
          </a:xfrm>
          <a:prstGeom prst="rect">
            <a:avLst/>
          </a:prstGeom>
          <a:noFill/>
        </p:spPr>
        <p:txBody>
          <a:bodyPr wrap="square" rtlCol="0">
            <a:spAutoFit/>
          </a:bodyPr>
          <a:p>
            <a:r>
              <a:rPr lang="en-IN" altLang="en-US"/>
              <a:t>3:1</a:t>
            </a:r>
            <a:endParaRPr lang="en-I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b="1">
                <a:latin typeface="Times New Roman" panose="02020603050405020304" pitchFamily="18" charset="0"/>
                <a:cs typeface="Times New Roman" panose="02020603050405020304" pitchFamily="18" charset="0"/>
              </a:rPr>
              <a:t>FORMULATION OF MICROEMULSION BASED GEL</a:t>
            </a:r>
            <a:endParaRPr lang="en-US" sz="32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8965" y="772795"/>
            <a:ext cx="10789285" cy="5746750"/>
          </a:xfrm>
          <a:ln>
            <a:solidFill>
              <a:schemeClr val="accent1"/>
            </a:solidFill>
          </a:ln>
        </p:spPr>
        <p:txBody>
          <a:bodyPr/>
          <a:p>
            <a:pPr marL="0" indent="0">
              <a:buNone/>
            </a:pPr>
            <a:endParaRPr lang="en-US" sz="1800">
              <a:latin typeface="Arial" panose="020B0604020202020204" pitchFamily="34" charset="0"/>
              <a:cs typeface="Arial" panose="020B0604020202020204" pitchFamily="34" charset="0"/>
            </a:endParaRPr>
          </a:p>
          <a:p>
            <a:pPr marL="0" indent="0">
              <a:buNone/>
            </a:pPr>
            <a:endParaRPr lang="en-US" sz="1800">
              <a:latin typeface="Arial" panose="020B0604020202020204" pitchFamily="34" charset="0"/>
              <a:cs typeface="Arial" panose="020B0604020202020204" pitchFamily="34" charset="0"/>
            </a:endParaRPr>
          </a:p>
          <a:p>
            <a:pPr marL="0" indent="0">
              <a:buNone/>
            </a:pPr>
            <a:endParaRPr lang="en-US" sz="1800">
              <a:latin typeface="Arial" panose="020B0604020202020204" pitchFamily="34" charset="0"/>
              <a:cs typeface="Arial" panose="020B0604020202020204" pitchFamily="34" charset="0"/>
            </a:endParaRPr>
          </a:p>
          <a:p>
            <a:pPr marL="0" indent="0">
              <a:buNone/>
            </a:pPr>
            <a:r>
              <a:rPr lang="en-US" sz="1800">
                <a:latin typeface="Arial" panose="020B0604020202020204" pitchFamily="34" charset="0"/>
                <a:cs typeface="Arial" panose="020B0604020202020204" pitchFamily="34" charset="0"/>
              </a:rPr>
              <a:t>                                                                   </a:t>
            </a:r>
            <a:endParaRPr lang="en-US" sz="1800">
              <a:latin typeface="Arial" panose="020B0604020202020204" pitchFamily="34" charset="0"/>
              <a:cs typeface="Arial" panose="020B0604020202020204" pitchFamily="34" charset="0"/>
            </a:endParaRPr>
          </a:p>
        </p:txBody>
      </p:sp>
      <p:sp>
        <p:nvSpPr>
          <p:cNvPr id="5" name="Text Box 4"/>
          <p:cNvSpPr txBox="1"/>
          <p:nvPr/>
        </p:nvSpPr>
        <p:spPr>
          <a:xfrm>
            <a:off x="1849755" y="1416050"/>
            <a:ext cx="8859520" cy="508635"/>
          </a:xfrm>
          <a:prstGeom prst="rect">
            <a:avLst/>
          </a:prstGeom>
          <a:noFill/>
        </p:spPr>
        <p:txBody>
          <a:bodyPr wrap="square" rtlCol="0">
            <a:noAutofit/>
          </a:bodyPr>
          <a:p>
            <a:endParaRPr lang="en-US"/>
          </a:p>
        </p:txBody>
      </p:sp>
      <p:sp>
        <p:nvSpPr>
          <p:cNvPr id="6" name="Text Box 5"/>
          <p:cNvSpPr txBox="1"/>
          <p:nvPr/>
        </p:nvSpPr>
        <p:spPr>
          <a:xfrm>
            <a:off x="1595120" y="846455"/>
            <a:ext cx="8708390" cy="710565"/>
          </a:xfrm>
          <a:prstGeom prst="rect">
            <a:avLst/>
          </a:prstGeom>
          <a:noFill/>
        </p:spPr>
        <p:txBody>
          <a:bodyPr wrap="square" rtlCol="0">
            <a:noAutofit/>
          </a:bodyPr>
          <a:p>
            <a:pPr algn="ctr"/>
            <a:r>
              <a:rPr lang="en-US" sz="2400" b="1">
                <a:latin typeface="Times New Roman" panose="02020603050405020304" pitchFamily="18" charset="0"/>
                <a:cs typeface="Times New Roman" panose="02020603050405020304" pitchFamily="18" charset="0"/>
              </a:rPr>
              <a:t>EMULSION</a:t>
            </a:r>
            <a:endParaRPr lang="en-US" sz="2400" b="1">
              <a:latin typeface="Times New Roman" panose="02020603050405020304" pitchFamily="18" charset="0"/>
              <a:cs typeface="Times New Roman" panose="02020603050405020304" pitchFamily="18" charset="0"/>
            </a:endParaRPr>
          </a:p>
          <a:p>
            <a:pPr algn="ctr"/>
            <a:r>
              <a:rPr lang="en-US" sz="2400">
                <a:latin typeface="Times New Roman" panose="02020603050405020304" pitchFamily="18" charset="0"/>
                <a:cs typeface="Times New Roman" panose="02020603050405020304" pitchFamily="18" charset="0"/>
              </a:rPr>
              <a:t>Linseed oil + tween 80 + PEG + water [ 3:2:1ratio ] </a:t>
            </a:r>
            <a:endParaRPr lang="en-US" sz="2400">
              <a:latin typeface="Times New Roman" panose="02020603050405020304" pitchFamily="18" charset="0"/>
              <a:cs typeface="Times New Roman" panose="02020603050405020304" pitchFamily="18" charset="0"/>
            </a:endParaRPr>
          </a:p>
        </p:txBody>
      </p:sp>
      <p:sp>
        <p:nvSpPr>
          <p:cNvPr id="10" name="Text Box 9"/>
          <p:cNvSpPr txBox="1"/>
          <p:nvPr/>
        </p:nvSpPr>
        <p:spPr>
          <a:xfrm>
            <a:off x="3569970" y="2021840"/>
            <a:ext cx="4878070" cy="1125855"/>
          </a:xfrm>
          <a:prstGeom prst="rect">
            <a:avLst/>
          </a:prstGeom>
          <a:noFill/>
        </p:spPr>
        <p:txBody>
          <a:bodyPr wrap="square" rtlCol="0">
            <a:noAutofit/>
          </a:bodyPr>
          <a:p>
            <a:pPr algn="ctr"/>
            <a:r>
              <a:rPr lang="en-US" sz="2400"/>
              <a:t>HPMC + Water [ soaked overnight ] </a:t>
            </a:r>
            <a:endParaRPr lang="en-US" sz="2400"/>
          </a:p>
          <a:p>
            <a:pPr algn="ctr"/>
            <a:r>
              <a:rPr lang="en-US" sz="2400" b="1"/>
              <a:t>GEL BASE</a:t>
            </a:r>
            <a:endParaRPr lang="en-US" sz="2400" b="1"/>
          </a:p>
        </p:txBody>
      </p:sp>
      <p:sp>
        <p:nvSpPr>
          <p:cNvPr id="11" name="Plus 10"/>
          <p:cNvSpPr/>
          <p:nvPr/>
        </p:nvSpPr>
        <p:spPr>
          <a:xfrm>
            <a:off x="5700395" y="1629410"/>
            <a:ext cx="487045" cy="327660"/>
          </a:xfrm>
          <a:prstGeom prst="mathPlu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2" name="Plus 11"/>
          <p:cNvSpPr/>
          <p:nvPr/>
        </p:nvSpPr>
        <p:spPr>
          <a:xfrm>
            <a:off x="5711190" y="3147060"/>
            <a:ext cx="476250" cy="289560"/>
          </a:xfrm>
          <a:prstGeom prst="mathPlu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3" name="Text Box 12"/>
          <p:cNvSpPr txBox="1"/>
          <p:nvPr/>
        </p:nvSpPr>
        <p:spPr>
          <a:xfrm>
            <a:off x="4144010" y="3613150"/>
            <a:ext cx="3611880" cy="979805"/>
          </a:xfrm>
          <a:prstGeom prst="rect">
            <a:avLst/>
          </a:prstGeom>
          <a:noFill/>
        </p:spPr>
        <p:txBody>
          <a:bodyPr wrap="square" rtlCol="0">
            <a:noAutofit/>
          </a:bodyPr>
          <a:p>
            <a:pPr algn="ctr"/>
            <a:r>
              <a:rPr lang="en-US" sz="2400">
                <a:latin typeface="Times New Roman" panose="02020603050405020304" pitchFamily="18" charset="0"/>
                <a:cs typeface="Times New Roman" panose="02020603050405020304" pitchFamily="18" charset="0"/>
              </a:rPr>
              <a:t>Mixed in 1:1 ratio Glycerine, sodium benzoate and water is added to above mixture</a:t>
            </a:r>
            <a:endParaRPr lang="en-US" sz="2400">
              <a:latin typeface="Times New Roman" panose="02020603050405020304" pitchFamily="18" charset="0"/>
              <a:cs typeface="Times New Roman" panose="02020603050405020304" pitchFamily="18" charset="0"/>
            </a:endParaRPr>
          </a:p>
          <a:p>
            <a:pPr algn="ctr"/>
            <a:r>
              <a:rPr lang="en-US" sz="2400">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p:txBody>
      </p:sp>
      <p:cxnSp>
        <p:nvCxnSpPr>
          <p:cNvPr id="14" name="Straight Arrow Connector 13"/>
          <p:cNvCxnSpPr/>
          <p:nvPr/>
        </p:nvCxnSpPr>
        <p:spPr>
          <a:xfrm flipH="1">
            <a:off x="5936615" y="5068570"/>
            <a:ext cx="1968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15" name="Text Box 14"/>
          <p:cNvSpPr txBox="1"/>
          <p:nvPr/>
        </p:nvSpPr>
        <p:spPr>
          <a:xfrm>
            <a:off x="4611370" y="5404485"/>
            <a:ext cx="3047365" cy="923925"/>
          </a:xfrm>
          <a:prstGeom prst="rect">
            <a:avLst/>
          </a:prstGeom>
          <a:noFill/>
        </p:spPr>
        <p:txBody>
          <a:bodyPr wrap="square" rtlCol="0">
            <a:noAutofit/>
          </a:bodyPr>
          <a:p>
            <a:pPr algn="ctr"/>
            <a:r>
              <a:rPr lang="en-US" sz="2400">
                <a:latin typeface="Times New Roman" panose="02020603050405020304" pitchFamily="18" charset="0"/>
                <a:cs typeface="Times New Roman" panose="02020603050405020304" pitchFamily="18" charset="0"/>
              </a:rPr>
              <a:t>Mixture is mixed evenly by using ultra stirrer</a:t>
            </a:r>
            <a:endParaRPr 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13665"/>
            <a:ext cx="10972800" cy="525780"/>
          </a:xfrm>
        </p:spPr>
        <p:txBody>
          <a:bodyPr/>
          <a:p>
            <a:pPr algn="ctr"/>
            <a:r>
              <a:rPr lang="en-US" sz="2800" b="1">
                <a:latin typeface="Times New Roman" panose="02020603050405020304" pitchFamily="18" charset="0"/>
                <a:cs typeface="Times New Roman" panose="02020603050405020304" pitchFamily="18" charset="0"/>
              </a:rPr>
              <a:t>FORMULATION TABLE OF PLACEBO</a:t>
            </a:r>
            <a:endParaRPr lang="en-US" sz="2800" b="1">
              <a:latin typeface="Times New Roman" panose="02020603050405020304" pitchFamily="18" charset="0"/>
              <a:cs typeface="Times New Roman" panose="02020603050405020304" pitchFamily="18" charset="0"/>
            </a:endParaRPr>
          </a:p>
        </p:txBody>
      </p:sp>
      <p:graphicFrame>
        <p:nvGraphicFramePr>
          <p:cNvPr id="4" name="Content Placeholder 3"/>
          <p:cNvGraphicFramePr/>
          <p:nvPr>
            <p:ph sz="half" idx="1"/>
          </p:nvPr>
        </p:nvGraphicFramePr>
        <p:xfrm>
          <a:off x="465455" y="1242060"/>
          <a:ext cx="6000115" cy="4467225"/>
        </p:xfrm>
        <a:graphic>
          <a:graphicData uri="http://schemas.openxmlformats.org/drawingml/2006/table">
            <a:tbl>
              <a:tblPr firstRow="1" bandRow="1">
                <a:tableStyleId>{5C22544A-7EE6-4342-B048-85BDC9FD1C3A}</a:tableStyleId>
              </a:tblPr>
              <a:tblGrid>
                <a:gridCol w="658495"/>
                <a:gridCol w="1966595"/>
                <a:gridCol w="1581150"/>
                <a:gridCol w="1793875"/>
              </a:tblGrid>
              <a:tr h="643255">
                <a:tc>
                  <a:txBody>
                    <a:bodyPr/>
                    <a:p>
                      <a:pPr algn="ctr">
                        <a:buNone/>
                      </a:pPr>
                      <a:r>
                        <a:rPr lang="en-US" sz="2000">
                          <a:latin typeface="Times New Roman" panose="02020603050405020304" pitchFamily="18" charset="0"/>
                          <a:cs typeface="Times New Roman" panose="02020603050405020304" pitchFamily="18" charset="0"/>
                        </a:rPr>
                        <a:t>SL NO</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INGREDIENTS</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QUANTITY</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FUNCTIONS</a:t>
                      </a:r>
                      <a:endParaRPr lang="en-US" sz="2000">
                        <a:latin typeface="Times New Roman" panose="02020603050405020304" pitchFamily="18" charset="0"/>
                        <a:cs typeface="Times New Roman" panose="02020603050405020304" pitchFamily="18" charset="0"/>
                      </a:endParaRPr>
                    </a:p>
                  </a:txBody>
                  <a:tcPr/>
                </a:tc>
              </a:tr>
              <a:tr h="511175">
                <a:tc>
                  <a:txBody>
                    <a:bodyPr/>
                    <a:p>
                      <a:pPr algn="ctr">
                        <a:buNone/>
                      </a:pPr>
                      <a:r>
                        <a:rPr lang="en-US" sz="2000">
                          <a:latin typeface="Times New Roman" panose="02020603050405020304" pitchFamily="18" charset="0"/>
                          <a:cs typeface="Times New Roman" panose="02020603050405020304" pitchFamily="18" charset="0"/>
                        </a:rPr>
                        <a:t>1</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HPMC</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0.75 g</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Gelling agent</a:t>
                      </a:r>
                      <a:endParaRPr lang="en-US" sz="2000">
                        <a:latin typeface="Times New Roman" panose="02020603050405020304" pitchFamily="18" charset="0"/>
                        <a:cs typeface="Times New Roman" panose="02020603050405020304" pitchFamily="18" charset="0"/>
                      </a:endParaRPr>
                    </a:p>
                  </a:txBody>
                  <a:tcPr/>
                </a:tc>
              </a:tr>
              <a:tr h="510540">
                <a:tc>
                  <a:txBody>
                    <a:bodyPr/>
                    <a:p>
                      <a:pPr algn="ctr">
                        <a:buNone/>
                      </a:pPr>
                      <a:r>
                        <a:rPr lang="en-US" sz="2000">
                          <a:latin typeface="Times New Roman" panose="02020603050405020304" pitchFamily="18" charset="0"/>
                          <a:cs typeface="Times New Roman" panose="02020603050405020304" pitchFamily="18" charset="0"/>
                        </a:rPr>
                        <a:t>2</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LINSEED OIL</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10 ml</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Oil</a:t>
                      </a:r>
                      <a:endParaRPr lang="en-US" sz="2000">
                        <a:latin typeface="Times New Roman" panose="02020603050405020304" pitchFamily="18" charset="0"/>
                        <a:cs typeface="Times New Roman" panose="02020603050405020304" pitchFamily="18" charset="0"/>
                      </a:endParaRPr>
                    </a:p>
                  </a:txBody>
                  <a:tcPr/>
                </a:tc>
              </a:tr>
              <a:tr h="511175">
                <a:tc>
                  <a:txBody>
                    <a:bodyPr/>
                    <a:p>
                      <a:pPr algn="ctr">
                        <a:buNone/>
                      </a:pPr>
                      <a:r>
                        <a:rPr lang="en-US" sz="2000">
                          <a:latin typeface="Times New Roman" panose="02020603050405020304" pitchFamily="18" charset="0"/>
                          <a:cs typeface="Times New Roman" panose="02020603050405020304" pitchFamily="18" charset="0"/>
                        </a:rPr>
                        <a:t>3</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TWEEN 80</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1.7 ml</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Emulsifier</a:t>
                      </a:r>
                      <a:endParaRPr lang="en-US" sz="2000">
                        <a:latin typeface="Times New Roman" panose="02020603050405020304" pitchFamily="18" charset="0"/>
                        <a:cs typeface="Times New Roman" panose="02020603050405020304" pitchFamily="18" charset="0"/>
                      </a:endParaRPr>
                    </a:p>
                  </a:txBody>
                  <a:tcPr/>
                </a:tc>
              </a:tr>
              <a:tr h="510540">
                <a:tc>
                  <a:txBody>
                    <a:bodyPr/>
                    <a:p>
                      <a:pPr algn="ctr">
                        <a:buNone/>
                      </a:pPr>
                      <a:r>
                        <a:rPr lang="en-US" sz="2000">
                          <a:latin typeface="Times New Roman" panose="02020603050405020304" pitchFamily="18" charset="0"/>
                          <a:cs typeface="Times New Roman" panose="02020603050405020304" pitchFamily="18" charset="0"/>
                        </a:rPr>
                        <a:t>4</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PEG</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1.7 ml</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Emulsifier</a:t>
                      </a:r>
                      <a:endParaRPr lang="en-US" sz="2000">
                        <a:latin typeface="Times New Roman" panose="02020603050405020304" pitchFamily="18" charset="0"/>
                        <a:cs typeface="Times New Roman" panose="02020603050405020304" pitchFamily="18" charset="0"/>
                      </a:endParaRPr>
                    </a:p>
                  </a:txBody>
                  <a:tcPr/>
                </a:tc>
              </a:tr>
              <a:tr h="510540">
                <a:tc>
                  <a:txBody>
                    <a:bodyPr/>
                    <a:p>
                      <a:pPr algn="ctr">
                        <a:buNone/>
                      </a:pPr>
                      <a:r>
                        <a:rPr lang="en-US" sz="2000">
                          <a:latin typeface="Times New Roman" panose="02020603050405020304" pitchFamily="18" charset="0"/>
                          <a:cs typeface="Times New Roman" panose="02020603050405020304" pitchFamily="18" charset="0"/>
                        </a:rPr>
                        <a:t>5</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GLYCERINE</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5 ml</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Humectant</a:t>
                      </a:r>
                      <a:endParaRPr lang="en-US" sz="2000">
                        <a:latin typeface="Times New Roman" panose="02020603050405020304" pitchFamily="18" charset="0"/>
                        <a:cs typeface="Times New Roman" panose="02020603050405020304" pitchFamily="18" charset="0"/>
                      </a:endParaRPr>
                    </a:p>
                  </a:txBody>
                  <a:tcPr/>
                </a:tc>
              </a:tr>
              <a:tr h="643255">
                <a:tc>
                  <a:txBody>
                    <a:bodyPr/>
                    <a:p>
                      <a:pPr algn="ctr">
                        <a:buNone/>
                      </a:pPr>
                      <a:r>
                        <a:rPr lang="en-US" sz="2000">
                          <a:latin typeface="Times New Roman" panose="02020603050405020304" pitchFamily="18" charset="0"/>
                          <a:cs typeface="Times New Roman" panose="02020603050405020304" pitchFamily="18" charset="0"/>
                        </a:rPr>
                        <a:t>6</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SODIUM BENZOATE</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0.6 g</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Preservative</a:t>
                      </a:r>
                      <a:endParaRPr lang="en-US" sz="2000">
                        <a:latin typeface="Times New Roman" panose="02020603050405020304" pitchFamily="18" charset="0"/>
                        <a:cs typeface="Times New Roman" panose="02020603050405020304" pitchFamily="18" charset="0"/>
                      </a:endParaRPr>
                    </a:p>
                  </a:txBody>
                  <a:tcPr/>
                </a:tc>
              </a:tr>
              <a:tr h="511175">
                <a:tc>
                  <a:txBody>
                    <a:bodyPr/>
                    <a:p>
                      <a:pPr algn="ctr">
                        <a:buNone/>
                      </a:pPr>
                      <a:r>
                        <a:rPr lang="en-US" sz="2000">
                          <a:latin typeface="Times New Roman" panose="02020603050405020304" pitchFamily="18" charset="0"/>
                          <a:cs typeface="Times New Roman" panose="02020603050405020304" pitchFamily="18" charset="0"/>
                        </a:rPr>
                        <a:t>7</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WATER</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qs </a:t>
                      </a:r>
                      <a:endParaRPr lang="en-US" sz="2000">
                        <a:latin typeface="Times New Roman" panose="02020603050405020304" pitchFamily="18" charset="0"/>
                        <a:cs typeface="Times New Roman" panose="02020603050405020304" pitchFamily="18" charset="0"/>
                      </a:endParaRPr>
                    </a:p>
                  </a:txBody>
                  <a:tcPr/>
                </a:tc>
                <a:tc>
                  <a:txBody>
                    <a:bodyPr/>
                    <a:p>
                      <a:pPr algn="ctr">
                        <a:buNone/>
                      </a:pPr>
                      <a:r>
                        <a:rPr lang="en-US" sz="2000">
                          <a:latin typeface="Times New Roman" panose="02020603050405020304" pitchFamily="18" charset="0"/>
                          <a:cs typeface="Times New Roman" panose="02020603050405020304" pitchFamily="18" charset="0"/>
                        </a:rPr>
                        <a:t>Vehicle</a:t>
                      </a:r>
                      <a:endParaRPr lang="en-US" sz="2000">
                        <a:latin typeface="Times New Roman" panose="02020603050405020304" pitchFamily="18" charset="0"/>
                        <a:cs typeface="Times New Roman" panose="02020603050405020304" pitchFamily="18" charset="0"/>
                      </a:endParaRPr>
                    </a:p>
                  </a:txBody>
                  <a:tcPr/>
                </a:tc>
              </a:tr>
            </a:tbl>
          </a:graphicData>
        </a:graphic>
      </p:graphicFrame>
      <p:pic>
        <p:nvPicPr>
          <p:cNvPr id="3" name="Content Placeholder 2"/>
          <p:cNvPicPr>
            <a:picLocks noChangeAspect="1"/>
          </p:cNvPicPr>
          <p:nvPr>
            <p:ph sz="half" idx="2"/>
          </p:nvPr>
        </p:nvPicPr>
        <p:blipFill>
          <a:blip r:embed="rId1"/>
          <a:stretch>
            <a:fillRect/>
          </a:stretch>
        </p:blipFill>
        <p:spPr>
          <a:xfrm>
            <a:off x="6927850" y="1686560"/>
            <a:ext cx="4654550" cy="3928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52400"/>
            <a:ext cx="10972800" cy="573405"/>
          </a:xfrm>
        </p:spPr>
        <p:txBody>
          <a:bodyPr/>
          <a:p>
            <a:pPr algn="ctr"/>
            <a:r>
              <a:rPr lang="en-IN" altLang="en-US" sz="2800" b="1">
                <a:latin typeface="Times New Roman" panose="02020603050405020304" pitchFamily="18" charset="0"/>
                <a:cs typeface="Times New Roman" panose="02020603050405020304" pitchFamily="18" charset="0"/>
              </a:rPr>
              <a:t>EVALUATION OF </a:t>
            </a:r>
            <a:r>
              <a:rPr lang="en-IN" altLang="en-US" sz="2800" b="1">
                <a:solidFill>
                  <a:schemeClr val="tx1"/>
                </a:solidFill>
                <a:latin typeface="Times New Roman" panose="02020603050405020304" pitchFamily="18" charset="0"/>
                <a:cs typeface="Times New Roman" panose="02020603050405020304" pitchFamily="18" charset="0"/>
              </a:rPr>
              <a:t>PREPARED</a:t>
            </a:r>
            <a:r>
              <a:rPr lang="en-IN" altLang="en-US" sz="2800" b="1">
                <a:solidFill>
                  <a:schemeClr val="bg1"/>
                </a:solidFill>
                <a:latin typeface="Times New Roman" panose="02020603050405020304" pitchFamily="18" charset="0"/>
                <a:cs typeface="Times New Roman" panose="02020603050405020304" pitchFamily="18" charset="0"/>
              </a:rPr>
              <a:t> </a:t>
            </a:r>
            <a:r>
              <a:rPr lang="en-IN" altLang="en-US" sz="2800" b="1">
                <a:latin typeface="Times New Roman" panose="02020603050405020304" pitchFamily="18" charset="0"/>
                <a:cs typeface="Times New Roman" panose="02020603050405020304" pitchFamily="18" charset="0"/>
              </a:rPr>
              <a:t>MICROEMULSION</a:t>
            </a:r>
            <a:endParaRPr lang="en-IN" altLang="en-US" sz="2800" b="1">
              <a:latin typeface="Times New Roman" panose="02020603050405020304" pitchFamily="18" charset="0"/>
              <a:cs typeface="Times New Roman" panose="02020603050405020304" pitchFamily="18" charset="0"/>
            </a:endParaRPr>
          </a:p>
        </p:txBody>
      </p:sp>
      <p:graphicFrame>
        <p:nvGraphicFramePr>
          <p:cNvPr id="5" name="Content Placeholder 4"/>
          <p:cNvGraphicFramePr/>
          <p:nvPr>
            <p:ph sz="half" idx="1"/>
          </p:nvPr>
        </p:nvGraphicFramePr>
        <p:xfrm>
          <a:off x="609600" y="1174750"/>
          <a:ext cx="10975340" cy="5181600"/>
        </p:xfrm>
        <a:graphic>
          <a:graphicData uri="http://schemas.openxmlformats.org/drawingml/2006/table">
            <a:tbl>
              <a:tblPr firstRow="1" bandRow="1">
                <a:tableStyleId>{5C22544A-7EE6-4342-B048-85BDC9FD1C3A}</a:tableStyleId>
              </a:tblPr>
              <a:tblGrid>
                <a:gridCol w="2743835"/>
                <a:gridCol w="2715260"/>
                <a:gridCol w="2772410"/>
                <a:gridCol w="2743835"/>
              </a:tblGrid>
              <a:tr h="518160">
                <a:tc>
                  <a:txBody>
                    <a:bodyPr/>
                    <a:p>
                      <a:pPr algn="ctr">
                        <a:buNone/>
                      </a:pPr>
                      <a:r>
                        <a:rPr lang="en-IN" altLang="en-US" sz="2400">
                          <a:latin typeface="Times New Roman" panose="02020603050405020304" pitchFamily="18" charset="0"/>
                          <a:cs typeface="Times New Roman" panose="02020603050405020304" pitchFamily="18" charset="0"/>
                        </a:rPr>
                        <a:t>FORMULATION CODE</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  PH</a:t>
                      </a:r>
                      <a:endParaRPr lang="en-IN" altLang="en-US" sz="2400">
                        <a:latin typeface="Times New Roman" panose="02020603050405020304" pitchFamily="18" charset="0"/>
                        <a:cs typeface="Times New Roman" panose="02020603050405020304" pitchFamily="18" charset="0"/>
                      </a:endParaRPr>
                    </a:p>
                  </a:txBody>
                  <a:tcPr/>
                </a:tc>
                <a:tc>
                  <a:txBody>
                    <a:bodyPr/>
                    <a:p>
                      <a:pPr>
                        <a:buNone/>
                      </a:pPr>
                      <a:endParaRPr lang="en-US" sz="2400"/>
                    </a:p>
                  </a:txBody>
                  <a:tcPr/>
                </a:tc>
                <a:tc>
                  <a:txBody>
                    <a:bodyPr/>
                    <a:p>
                      <a:pPr>
                        <a:buNone/>
                      </a:pPr>
                      <a:r>
                        <a:rPr lang="en-IN" altLang="en-US" sz="2400"/>
                        <a:t>VISCOSITY</a:t>
                      </a:r>
                      <a:endParaRPr lang="en-IN" altLang="en-US" sz="2400"/>
                    </a:p>
                  </a:txBody>
                  <a:tcPr/>
                </a:tc>
              </a:tr>
              <a:tr h="518160">
                <a:tc>
                  <a:txBody>
                    <a:bodyPr/>
                    <a:p>
                      <a:pPr algn="ctr">
                        <a:buNone/>
                      </a:pPr>
                      <a:r>
                        <a:rPr lang="en-IN" altLang="en-US" sz="2400">
                          <a:latin typeface="Times New Roman" panose="02020603050405020304" pitchFamily="18" charset="0"/>
                          <a:cs typeface="Times New Roman" panose="02020603050405020304" pitchFamily="18" charset="0"/>
                        </a:rPr>
                        <a:t>F1</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7.2</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t>82.31</a:t>
                      </a:r>
                      <a:endParaRPr lang="en-US" sz="2400"/>
                    </a:p>
                  </a:txBody>
                  <a:tcPr/>
                </a:tc>
                <a:tc>
                  <a:txBody>
                    <a:bodyPr/>
                    <a:p>
                      <a:pPr algn="ctr">
                        <a:buNone/>
                      </a:pPr>
                      <a:r>
                        <a:rPr lang="en-US" sz="2400"/>
                        <a:t>49.5</a:t>
                      </a:r>
                      <a:endParaRPr lang="en-US" sz="2400"/>
                    </a:p>
                  </a:txBody>
                  <a:tcPr/>
                </a:tc>
              </a:tr>
              <a:tr h="518160">
                <a:tc>
                  <a:txBody>
                    <a:bodyPr/>
                    <a:p>
                      <a:pPr algn="ctr">
                        <a:buNone/>
                      </a:pPr>
                      <a:r>
                        <a:rPr lang="en-IN" altLang="en-US" sz="2400">
                          <a:latin typeface="Times New Roman" panose="02020603050405020304" pitchFamily="18" charset="0"/>
                          <a:cs typeface="Times New Roman" panose="02020603050405020304" pitchFamily="18" charset="0"/>
                        </a:rPr>
                        <a:t>F2</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6.8</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t>98.25</a:t>
                      </a:r>
                      <a:endParaRPr lang="en-US" sz="2400"/>
                    </a:p>
                  </a:txBody>
                  <a:tcPr/>
                </a:tc>
                <a:tc>
                  <a:txBody>
                    <a:bodyPr/>
                    <a:p>
                      <a:pPr algn="ctr">
                        <a:buNone/>
                      </a:pPr>
                      <a:r>
                        <a:rPr lang="en-US" sz="2400"/>
                        <a:t>50.1</a:t>
                      </a:r>
                      <a:endParaRPr lang="en-US" sz="2400"/>
                    </a:p>
                  </a:txBody>
                  <a:tcPr/>
                </a:tc>
              </a:tr>
              <a:tr h="518160">
                <a:tc>
                  <a:txBody>
                    <a:bodyPr/>
                    <a:p>
                      <a:pPr algn="ctr">
                        <a:buNone/>
                      </a:pPr>
                      <a:r>
                        <a:rPr lang="en-IN" altLang="en-US" sz="2400">
                          <a:latin typeface="Times New Roman" panose="02020603050405020304" pitchFamily="18" charset="0"/>
                          <a:cs typeface="Times New Roman" panose="02020603050405020304" pitchFamily="18" charset="0"/>
                        </a:rPr>
                        <a:t>F3</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6.9</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t>98.19</a:t>
                      </a:r>
                      <a:endParaRPr lang="en-US" sz="2400"/>
                    </a:p>
                  </a:txBody>
                  <a:tcPr/>
                </a:tc>
                <a:tc>
                  <a:txBody>
                    <a:bodyPr/>
                    <a:p>
                      <a:pPr algn="ctr">
                        <a:buNone/>
                      </a:pPr>
                      <a:r>
                        <a:rPr lang="en-US" sz="2400"/>
                        <a:t>46.1</a:t>
                      </a:r>
                      <a:endParaRPr lang="en-US" sz="2400"/>
                    </a:p>
                  </a:txBody>
                  <a:tcPr/>
                </a:tc>
              </a:tr>
              <a:tr h="518160">
                <a:tc>
                  <a:txBody>
                    <a:bodyPr/>
                    <a:p>
                      <a:pPr algn="ctr">
                        <a:buNone/>
                      </a:pPr>
                      <a:r>
                        <a:rPr lang="en-IN" altLang="en-US" sz="2400">
                          <a:latin typeface="Times New Roman" panose="02020603050405020304" pitchFamily="18" charset="0"/>
                          <a:cs typeface="Times New Roman" panose="02020603050405020304" pitchFamily="18" charset="0"/>
                        </a:rPr>
                        <a:t>F4</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7.0</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t>97.36</a:t>
                      </a:r>
                      <a:endParaRPr lang="en-US" sz="2400"/>
                    </a:p>
                  </a:txBody>
                  <a:tcPr/>
                </a:tc>
                <a:tc>
                  <a:txBody>
                    <a:bodyPr/>
                    <a:p>
                      <a:pPr algn="ctr">
                        <a:buNone/>
                      </a:pPr>
                      <a:r>
                        <a:rPr lang="en-US" sz="2400"/>
                        <a:t>60.5</a:t>
                      </a:r>
                      <a:endParaRPr lang="en-US" sz="2400"/>
                    </a:p>
                  </a:txBody>
                  <a:tcPr/>
                </a:tc>
              </a:tr>
              <a:tr h="518160">
                <a:tc>
                  <a:txBody>
                    <a:bodyPr/>
                    <a:p>
                      <a:pPr algn="ctr">
                        <a:buNone/>
                      </a:pPr>
                      <a:r>
                        <a:rPr lang="en-IN" altLang="en-US" sz="2400">
                          <a:latin typeface="Times New Roman" panose="02020603050405020304" pitchFamily="18" charset="0"/>
                          <a:cs typeface="Times New Roman" panose="02020603050405020304" pitchFamily="18" charset="0"/>
                        </a:rPr>
                        <a:t>F5</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6.7</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t>98.41</a:t>
                      </a:r>
                      <a:endParaRPr lang="en-US" sz="2400"/>
                    </a:p>
                  </a:txBody>
                  <a:tcPr/>
                </a:tc>
                <a:tc>
                  <a:txBody>
                    <a:bodyPr/>
                    <a:p>
                      <a:pPr algn="ctr">
                        <a:buNone/>
                      </a:pPr>
                      <a:r>
                        <a:rPr lang="en-US" sz="2400"/>
                        <a:t>71.4</a:t>
                      </a:r>
                      <a:endParaRPr lang="en-US" sz="2400"/>
                    </a:p>
                  </a:txBody>
                  <a:tcPr/>
                </a:tc>
              </a:tr>
              <a:tr h="518160">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F6</a:t>
                      </a:r>
                      <a:endParaRPr lang="en-IN" alt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7.1</a:t>
                      </a:r>
                      <a:endParaRPr lang="en-IN" alt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rPr>
                        <a:t>96.10</a:t>
                      </a:r>
                      <a:endParaRPr lang="en-US" sz="2400">
                        <a:solidFill>
                          <a:srgbClr val="C00000"/>
                        </a:solidFill>
                      </a:endParaRPr>
                    </a:p>
                  </a:txBody>
                  <a:tcPr/>
                </a:tc>
                <a:tc>
                  <a:txBody>
                    <a:bodyPr/>
                    <a:p>
                      <a:pPr algn="ctr">
                        <a:buNone/>
                      </a:pPr>
                      <a:r>
                        <a:rPr lang="en-US" sz="2400">
                          <a:solidFill>
                            <a:srgbClr val="C00000"/>
                          </a:solidFill>
                        </a:rPr>
                        <a:t>69.7</a:t>
                      </a:r>
                      <a:endParaRPr lang="en-US" sz="2400">
                        <a:solidFill>
                          <a:srgbClr val="C00000"/>
                        </a:solidFill>
                      </a:endParaRPr>
                    </a:p>
                  </a:txBody>
                  <a:tcPr/>
                </a:tc>
              </a:tr>
              <a:tr h="518160">
                <a:tc>
                  <a:txBody>
                    <a:bodyPr/>
                    <a:p>
                      <a:pPr algn="ctr">
                        <a:buNone/>
                      </a:pPr>
                      <a:r>
                        <a:rPr lang="en-IN" altLang="en-US" sz="2400">
                          <a:latin typeface="Times New Roman" panose="02020603050405020304" pitchFamily="18" charset="0"/>
                          <a:cs typeface="Times New Roman" panose="02020603050405020304" pitchFamily="18" charset="0"/>
                        </a:rPr>
                        <a:t>F7</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6.9</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t>91.84</a:t>
                      </a:r>
                      <a:endParaRPr lang="en-US" sz="2400"/>
                    </a:p>
                  </a:txBody>
                  <a:tcPr/>
                </a:tc>
                <a:tc>
                  <a:txBody>
                    <a:bodyPr/>
                    <a:p>
                      <a:pPr algn="ctr">
                        <a:buNone/>
                      </a:pPr>
                      <a:r>
                        <a:rPr lang="en-US" sz="2400"/>
                        <a:t>71.0</a:t>
                      </a:r>
                      <a:endParaRPr lang="en-US" sz="2400"/>
                    </a:p>
                  </a:txBody>
                  <a:tcPr/>
                </a:tc>
              </a:tr>
              <a:tr h="518160">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F8</a:t>
                      </a:r>
                      <a:endParaRPr lang="en-IN" alt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6.8</a:t>
                      </a:r>
                      <a:endParaRPr lang="en-IN" alt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rPr>
                        <a:t>93.91</a:t>
                      </a:r>
                      <a:endParaRPr lang="en-US" sz="2400">
                        <a:solidFill>
                          <a:srgbClr val="C00000"/>
                        </a:solidFill>
                      </a:endParaRPr>
                    </a:p>
                  </a:txBody>
                  <a:tcPr/>
                </a:tc>
                <a:tc>
                  <a:txBody>
                    <a:bodyPr/>
                    <a:p>
                      <a:pPr algn="ctr">
                        <a:buNone/>
                      </a:pPr>
                      <a:r>
                        <a:rPr lang="en-US" sz="2400">
                          <a:solidFill>
                            <a:srgbClr val="C00000"/>
                          </a:solidFill>
                        </a:rPr>
                        <a:t>98.9</a:t>
                      </a:r>
                      <a:endParaRPr lang="en-US" sz="2400">
                        <a:solidFill>
                          <a:srgbClr val="C00000"/>
                        </a:solidFill>
                      </a:endParaRPr>
                    </a:p>
                  </a:txBody>
                  <a:tcPr/>
                </a:tc>
              </a:tr>
              <a:tr h="518160">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F9</a:t>
                      </a:r>
                      <a:endParaRPr lang="en-IN" alt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IN" altLang="en-US" sz="2400">
                          <a:solidFill>
                            <a:srgbClr val="C00000"/>
                          </a:solidFill>
                          <a:latin typeface="Times New Roman" panose="02020603050405020304" pitchFamily="18" charset="0"/>
                          <a:cs typeface="Times New Roman" panose="02020603050405020304" pitchFamily="18" charset="0"/>
                        </a:rPr>
                        <a:t>6.6</a:t>
                      </a:r>
                      <a:endParaRPr lang="en-IN" alt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rPr>
                        <a:t>98.19</a:t>
                      </a:r>
                      <a:endParaRPr lang="en-US" sz="2400">
                        <a:solidFill>
                          <a:srgbClr val="C00000"/>
                        </a:solidFill>
                      </a:endParaRPr>
                    </a:p>
                  </a:txBody>
                  <a:tcPr/>
                </a:tc>
                <a:tc>
                  <a:txBody>
                    <a:bodyPr/>
                    <a:p>
                      <a:pPr algn="ctr">
                        <a:buNone/>
                      </a:pPr>
                      <a:r>
                        <a:rPr lang="en-US" sz="2400">
                          <a:solidFill>
                            <a:srgbClr val="C00000"/>
                          </a:solidFill>
                        </a:rPr>
                        <a:t>145.7</a:t>
                      </a:r>
                      <a:endParaRPr lang="en-US" sz="2400">
                        <a:solidFill>
                          <a:srgbClr val="C00000"/>
                        </a:solidFill>
                      </a:endParaRPr>
                    </a:p>
                  </a:txBody>
                  <a:tcPr/>
                </a:tc>
              </a:tr>
            </a:tbl>
          </a:graphicData>
        </a:graphic>
      </p:graphicFrame>
      <p:sp>
        <p:nvSpPr>
          <p:cNvPr id="3" name="Text Box 2"/>
          <p:cNvSpPr txBox="1"/>
          <p:nvPr/>
        </p:nvSpPr>
        <p:spPr>
          <a:xfrm>
            <a:off x="6369685" y="1249680"/>
            <a:ext cx="2327275" cy="645160"/>
          </a:xfrm>
          <a:prstGeom prst="rect">
            <a:avLst/>
          </a:prstGeom>
          <a:noFill/>
        </p:spPr>
        <p:txBody>
          <a:bodyPr wrap="square" rtlCol="0">
            <a:spAutoFit/>
          </a:bodyPr>
          <a:p>
            <a:r>
              <a:rPr lang="en-US" b="1">
                <a:solidFill>
                  <a:schemeClr val="bg1"/>
                </a:solidFill>
                <a:latin typeface="Times New Roman" panose="02020603050405020304" pitchFamily="18" charset="0"/>
                <a:cs typeface="Times New Roman" panose="02020603050405020304" pitchFamily="18" charset="0"/>
              </a:rPr>
              <a:t>% TRANSMITANCE AT 650NM</a:t>
            </a:r>
            <a:endParaRPr lang="en-US"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1209655" cy="582930"/>
          </a:xfrm>
        </p:spPr>
        <p:txBody>
          <a:bodyPr/>
          <a:p>
            <a:pPr algn="ctr"/>
            <a:r>
              <a:rPr lang="en-IN" altLang="en-US" sz="2800" b="1">
                <a:latin typeface="Times New Roman" panose="02020603050405020304" pitchFamily="18" charset="0"/>
                <a:cs typeface="Times New Roman" panose="02020603050405020304" pitchFamily="18" charset="0"/>
              </a:rPr>
              <a:t>EVALUATION OF DRUG CONTENT ANDTHERMODYNAMIC STABILITY</a:t>
            </a:r>
            <a:endParaRPr lang="en-IN" altLang="en-US" sz="2800" b="1">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flipV="1">
            <a:off x="10843260" y="6722745"/>
            <a:ext cx="1509395" cy="135255"/>
          </a:xfrm>
        </p:spPr>
        <p:txBody>
          <a:bodyPr/>
          <a:p>
            <a:endParaRPr lang="en-US"/>
          </a:p>
        </p:txBody>
      </p:sp>
      <p:graphicFrame>
        <p:nvGraphicFramePr>
          <p:cNvPr id="5" name="Content Placeholder 4"/>
          <p:cNvGraphicFramePr/>
          <p:nvPr>
            <p:ph sz="half" idx="1"/>
          </p:nvPr>
        </p:nvGraphicFramePr>
        <p:xfrm>
          <a:off x="0" y="906145"/>
          <a:ext cx="12192000" cy="5747385"/>
        </p:xfrm>
        <a:graphic>
          <a:graphicData uri="http://schemas.openxmlformats.org/drawingml/2006/table">
            <a:tbl>
              <a:tblPr firstRow="1" bandRow="1">
                <a:tableStyleId>{5C22544A-7EE6-4342-B048-85BDC9FD1C3A}</a:tableStyleId>
              </a:tblPr>
              <a:tblGrid>
                <a:gridCol w="4064000"/>
                <a:gridCol w="4064000"/>
                <a:gridCol w="4064000"/>
              </a:tblGrid>
              <a:tr h="716280">
                <a:tc>
                  <a:txBody>
                    <a:bodyPr/>
                    <a:p>
                      <a:pPr algn="ctr">
                        <a:buNone/>
                      </a:pPr>
                      <a:r>
                        <a:rPr lang="en-IN" altLang="en-US" sz="2400">
                          <a:latin typeface="Times New Roman" panose="02020603050405020304" pitchFamily="18" charset="0"/>
                          <a:cs typeface="Times New Roman" panose="02020603050405020304" pitchFamily="18" charset="0"/>
                        </a:rPr>
                        <a:t>FORMULATION CODE</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rPr>
                        <a:t>DRUG CONTENT(%)</a:t>
                      </a:r>
                      <a:endParaRPr lang="en-IN" altLang="en-US" sz="2400">
                        <a:latin typeface="Times New Roman" panose="02020603050405020304" pitchFamily="18" charset="0"/>
                        <a:cs typeface="Times New Roman" panose="02020603050405020304" pitchFamily="18" charset="0"/>
                      </a:endParaRPr>
                    </a:p>
                  </a:txBody>
                  <a:tcPr/>
                </a:tc>
                <a:tc>
                  <a:txBody>
                    <a:bodyPr/>
                    <a:p>
                      <a:pPr algn="ctr">
                        <a:buNone/>
                      </a:pPr>
                      <a:r>
                        <a:rPr lang="en-IN" altLang="en-US" sz="2400">
                          <a:latin typeface="Times New Roman" panose="02020603050405020304" pitchFamily="18" charset="0"/>
                          <a:cs typeface="Times New Roman" panose="02020603050405020304" pitchFamily="18" charset="0"/>
                          <a:sym typeface="+mn-ea"/>
                        </a:rPr>
                        <a:t>  THERMODYNAMIC STABILITY</a:t>
                      </a:r>
                      <a:endParaRPr lang="en-IN" altLang="en-US" sz="2400">
                        <a:latin typeface="Times New Roman" panose="02020603050405020304" pitchFamily="18" charset="0"/>
                        <a:cs typeface="Times New Roman" panose="02020603050405020304" pitchFamily="18" charset="0"/>
                        <a:sym typeface="+mn-ea"/>
                      </a:endParaRPr>
                    </a:p>
                    <a:p>
                      <a:pPr algn="ctr">
                        <a:buNone/>
                      </a:pPr>
                      <a:r>
                        <a:rPr lang="en-IN" altLang="en-US" sz="2400">
                          <a:latin typeface="Times New Roman" panose="02020603050405020304" pitchFamily="18" charset="0"/>
                          <a:cs typeface="Times New Roman" panose="02020603050405020304" pitchFamily="18" charset="0"/>
                        </a:rPr>
                        <a:t>  (CENTRIFUGATION)</a:t>
                      </a:r>
                      <a:endParaRPr lang="en-IN" altLang="en-US" sz="2400">
                        <a:latin typeface="Times New Roman" panose="02020603050405020304" pitchFamily="18" charset="0"/>
                        <a:cs typeface="Times New Roman" panose="02020603050405020304" pitchFamily="18" charset="0"/>
                      </a:endParaRPr>
                    </a:p>
                  </a:txBody>
                  <a:tcPr/>
                </a:tc>
              </a:tr>
              <a:tr h="564515">
                <a:tc>
                  <a:txBody>
                    <a:bodyPr/>
                    <a:p>
                      <a:pPr algn="ctr">
                        <a:buNone/>
                      </a:pPr>
                      <a:r>
                        <a:rPr lang="en-US" sz="2400">
                          <a:latin typeface="Times New Roman" panose="02020603050405020304" pitchFamily="18" charset="0"/>
                          <a:cs typeface="Times New Roman" panose="02020603050405020304" pitchFamily="18" charset="0"/>
                        </a:rPr>
                        <a:t>F1</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60.5</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STABLE</a:t>
                      </a:r>
                      <a:endParaRPr lang="en-US" sz="2400">
                        <a:latin typeface="Times New Roman" panose="02020603050405020304" pitchFamily="18" charset="0"/>
                        <a:cs typeface="Times New Roman" panose="02020603050405020304" pitchFamily="18" charset="0"/>
                      </a:endParaRPr>
                    </a:p>
                  </a:txBody>
                  <a:tcPr/>
                </a:tc>
              </a:tr>
              <a:tr h="563880">
                <a:tc>
                  <a:txBody>
                    <a:bodyPr/>
                    <a:p>
                      <a:pPr algn="ctr">
                        <a:buNone/>
                      </a:pPr>
                      <a:r>
                        <a:rPr lang="en-US" sz="2400">
                          <a:latin typeface="Times New Roman" panose="02020603050405020304" pitchFamily="18" charset="0"/>
                          <a:cs typeface="Times New Roman" panose="02020603050405020304" pitchFamily="18" charset="0"/>
                        </a:rPr>
                        <a:t>F2</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73.5</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STABLE</a:t>
                      </a:r>
                      <a:endParaRPr lang="en-US" sz="2400">
                        <a:latin typeface="Times New Roman" panose="02020603050405020304" pitchFamily="18" charset="0"/>
                        <a:cs typeface="Times New Roman" panose="02020603050405020304" pitchFamily="18" charset="0"/>
                      </a:endParaRPr>
                    </a:p>
                  </a:txBody>
                  <a:tcPr/>
                </a:tc>
              </a:tr>
              <a:tr h="563245">
                <a:tc>
                  <a:txBody>
                    <a:bodyPr/>
                    <a:p>
                      <a:pPr algn="ctr">
                        <a:buNone/>
                      </a:pPr>
                      <a:r>
                        <a:rPr lang="en-US" sz="2400">
                          <a:latin typeface="Times New Roman" panose="02020603050405020304" pitchFamily="18" charset="0"/>
                          <a:cs typeface="Times New Roman" panose="02020603050405020304" pitchFamily="18" charset="0"/>
                        </a:rPr>
                        <a:t>F3</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85.5</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PHASE SEPARATION</a:t>
                      </a:r>
                      <a:endParaRPr lang="en-US" sz="2400">
                        <a:latin typeface="Times New Roman" panose="02020603050405020304" pitchFamily="18" charset="0"/>
                        <a:cs typeface="Times New Roman" panose="02020603050405020304" pitchFamily="18" charset="0"/>
                      </a:endParaRPr>
                    </a:p>
                  </a:txBody>
                  <a:tcPr/>
                </a:tc>
              </a:tr>
              <a:tr h="564515">
                <a:tc>
                  <a:txBody>
                    <a:bodyPr/>
                    <a:p>
                      <a:pPr algn="ctr">
                        <a:buNone/>
                      </a:pPr>
                      <a:r>
                        <a:rPr lang="en-US" sz="2400">
                          <a:latin typeface="Times New Roman" panose="02020603050405020304" pitchFamily="18" charset="0"/>
                          <a:cs typeface="Times New Roman" panose="02020603050405020304" pitchFamily="18" charset="0"/>
                        </a:rPr>
                        <a:t>F4</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63.4</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STABLE</a:t>
                      </a:r>
                      <a:endParaRPr lang="en-US" sz="2400">
                        <a:latin typeface="Times New Roman" panose="02020603050405020304" pitchFamily="18" charset="0"/>
                        <a:cs typeface="Times New Roman" panose="02020603050405020304" pitchFamily="18" charset="0"/>
                      </a:endParaRPr>
                    </a:p>
                  </a:txBody>
                  <a:tcPr/>
                </a:tc>
              </a:tr>
              <a:tr h="519430">
                <a:tc>
                  <a:txBody>
                    <a:bodyPr/>
                    <a:p>
                      <a:pPr algn="ctr">
                        <a:buNone/>
                      </a:pPr>
                      <a:r>
                        <a:rPr lang="en-US" sz="2400">
                          <a:latin typeface="Times New Roman" panose="02020603050405020304" pitchFamily="18" charset="0"/>
                          <a:cs typeface="Times New Roman" panose="02020603050405020304" pitchFamily="18" charset="0"/>
                        </a:rPr>
                        <a:t>F5</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80</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STABLE</a:t>
                      </a:r>
                      <a:endParaRPr lang="en-US" sz="2400">
                        <a:latin typeface="Times New Roman" panose="02020603050405020304" pitchFamily="18" charset="0"/>
                        <a:cs typeface="Times New Roman" panose="02020603050405020304" pitchFamily="18" charset="0"/>
                      </a:endParaRPr>
                    </a:p>
                  </a:txBody>
                  <a:tcPr/>
                </a:tc>
              </a:tr>
              <a:tr h="563880">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F6</a:t>
                      </a:r>
                      <a:endParaRPr 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87.50</a:t>
                      </a:r>
                      <a:endParaRPr 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STABLE</a:t>
                      </a:r>
                      <a:endParaRPr lang="en-US" sz="2400">
                        <a:solidFill>
                          <a:srgbClr val="C00000"/>
                        </a:solidFill>
                        <a:latin typeface="Times New Roman" panose="02020603050405020304" pitchFamily="18" charset="0"/>
                        <a:cs typeface="Times New Roman" panose="02020603050405020304" pitchFamily="18" charset="0"/>
                      </a:endParaRPr>
                    </a:p>
                  </a:txBody>
                  <a:tcPr/>
                </a:tc>
              </a:tr>
              <a:tr h="564515">
                <a:tc>
                  <a:txBody>
                    <a:bodyPr/>
                    <a:p>
                      <a:pPr algn="ctr">
                        <a:buNone/>
                      </a:pPr>
                      <a:r>
                        <a:rPr lang="en-US" sz="2400">
                          <a:latin typeface="Times New Roman" panose="02020603050405020304" pitchFamily="18" charset="0"/>
                          <a:cs typeface="Times New Roman" panose="02020603050405020304" pitchFamily="18" charset="0"/>
                        </a:rPr>
                        <a:t>F7</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119.4</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STABLE</a:t>
                      </a:r>
                      <a:endParaRPr lang="en-US" sz="2400">
                        <a:latin typeface="Times New Roman" panose="02020603050405020304" pitchFamily="18" charset="0"/>
                        <a:cs typeface="Times New Roman" panose="02020603050405020304" pitchFamily="18" charset="0"/>
                      </a:endParaRPr>
                    </a:p>
                  </a:txBody>
                  <a:tcPr/>
                </a:tc>
              </a:tr>
              <a:tr h="562610">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F8</a:t>
                      </a:r>
                      <a:endParaRPr 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100</a:t>
                      </a:r>
                      <a:endParaRPr 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PHASE SEPARATION</a:t>
                      </a:r>
                      <a:endParaRPr lang="en-US" sz="2400">
                        <a:solidFill>
                          <a:srgbClr val="C00000"/>
                        </a:solidFill>
                        <a:latin typeface="Times New Roman" panose="02020603050405020304" pitchFamily="18" charset="0"/>
                        <a:cs typeface="Times New Roman" panose="02020603050405020304" pitchFamily="18" charset="0"/>
                      </a:endParaRPr>
                    </a:p>
                  </a:txBody>
                  <a:tcPr/>
                </a:tc>
              </a:tr>
              <a:tr h="564515">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F9</a:t>
                      </a:r>
                      <a:endParaRPr 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97.3</a:t>
                      </a:r>
                      <a:endParaRPr 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STABLE</a:t>
                      </a:r>
                      <a:endParaRPr lang="en-US" sz="2400">
                        <a:solidFill>
                          <a:srgbClr val="C00000"/>
                        </a:solidFill>
                        <a:latin typeface="Times New Roman" panose="02020603050405020304" pitchFamily="18" charset="0"/>
                        <a:cs typeface="Times New Roman" panose="02020603050405020304" pitchFamily="18" charset="0"/>
                      </a:endParaRPr>
                    </a:p>
                  </a:txBody>
                  <a:tcPr/>
                </a:tc>
              </a:tr>
            </a:tbl>
          </a:graphicData>
        </a:graphic>
      </p:graphicFrame>
      <p:sp>
        <p:nvSpPr>
          <p:cNvPr id="3" name="Text Box 2"/>
          <p:cNvSpPr txBox="1"/>
          <p:nvPr/>
        </p:nvSpPr>
        <p:spPr>
          <a:xfrm>
            <a:off x="1126490" y="474345"/>
            <a:ext cx="4064000" cy="368300"/>
          </a:xfrm>
          <a:prstGeom prst="rect">
            <a:avLst/>
          </a:prstGeom>
          <a:noFill/>
        </p:spPr>
        <p:txBody>
          <a:bodyPr wrap="squar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800" b="1">
                <a:latin typeface="Times New Roman" panose="02020603050405020304" pitchFamily="18" charset="0"/>
                <a:cs typeface="Times New Roman" panose="02020603050405020304" pitchFamily="18" charset="0"/>
              </a:rPr>
              <a:t>COMPARISION OF DRUG CONTENT ALL FORMULATIONS </a:t>
            </a:r>
            <a:endParaRPr lang="en-US" sz="2800" b="1">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1506200" y="6051550"/>
            <a:ext cx="76200" cy="76200"/>
          </a:xfrm>
        </p:spPr>
        <p:txBody>
          <a:bodyPr/>
          <a:p>
            <a:endParaRPr lang="en-US"/>
          </a:p>
        </p:txBody>
      </p:sp>
      <p:graphicFrame>
        <p:nvGraphicFramePr>
          <p:cNvPr id="7" name="Content Placeholder 6"/>
          <p:cNvGraphicFramePr/>
          <p:nvPr>
            <p:ph sz="half" idx="1"/>
          </p:nvPr>
        </p:nvGraphicFramePr>
        <p:xfrm>
          <a:off x="609600" y="1174750"/>
          <a:ext cx="11399520" cy="49530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800" b="1">
                <a:latin typeface="Times New Roman" panose="02020603050405020304" pitchFamily="18" charset="0"/>
                <a:cs typeface="Times New Roman" panose="02020603050405020304" pitchFamily="18" charset="0"/>
              </a:rPr>
              <a:t>MEASUREMENT OF PARTICLE SIZE,PDI AND ZETA POTENTIAL</a:t>
            </a:r>
            <a:endParaRPr lang="en-US" sz="2800" b="1">
              <a:latin typeface="Times New Roman" panose="02020603050405020304" pitchFamily="18" charset="0"/>
              <a:cs typeface="Times New Roman" panose="02020603050405020304" pitchFamily="18" charset="0"/>
            </a:endParaRPr>
          </a:p>
        </p:txBody>
      </p:sp>
      <p:graphicFrame>
        <p:nvGraphicFramePr>
          <p:cNvPr id="5" name="Content Placeholder 4"/>
          <p:cNvGraphicFramePr/>
          <p:nvPr>
            <p:ph sz="half" idx="1"/>
          </p:nvPr>
        </p:nvGraphicFramePr>
        <p:xfrm>
          <a:off x="609600" y="1174750"/>
          <a:ext cx="11079480" cy="4729480"/>
        </p:xfrm>
        <a:graphic>
          <a:graphicData uri="http://schemas.openxmlformats.org/drawingml/2006/table">
            <a:tbl>
              <a:tblPr firstRow="1" bandRow="1">
                <a:tableStyleId>{5C22544A-7EE6-4342-B048-85BDC9FD1C3A}</a:tableStyleId>
              </a:tblPr>
              <a:tblGrid>
                <a:gridCol w="2769870"/>
                <a:gridCol w="2769870"/>
                <a:gridCol w="2769870"/>
                <a:gridCol w="2769870"/>
              </a:tblGrid>
              <a:tr h="1182370">
                <a:tc>
                  <a:txBody>
                    <a:bodyPr/>
                    <a:p>
                      <a:pPr algn="ctr">
                        <a:buNone/>
                      </a:pPr>
                      <a:r>
                        <a:rPr lang="en-US" sz="2400">
                          <a:latin typeface="Times New Roman" panose="02020603050405020304" pitchFamily="18" charset="0"/>
                          <a:cs typeface="Times New Roman" panose="02020603050405020304" pitchFamily="18" charset="0"/>
                        </a:rPr>
                        <a:t>FORMULATION CODE </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PARTICLE SIZE</a:t>
                      </a:r>
                      <a:endParaRPr lang="en-US" sz="2400">
                        <a:latin typeface="Times New Roman" panose="02020603050405020304" pitchFamily="18" charset="0"/>
                        <a:cs typeface="Times New Roman" panose="02020603050405020304" pitchFamily="18" charset="0"/>
                      </a:endParaRPr>
                    </a:p>
                    <a:p>
                      <a:pPr algn="ctr">
                        <a:buNone/>
                      </a:pPr>
                      <a:r>
                        <a:rPr lang="en-US" sz="2400">
                          <a:latin typeface="Times New Roman" panose="02020603050405020304" pitchFamily="18" charset="0"/>
                          <a:cs typeface="Times New Roman" panose="02020603050405020304" pitchFamily="18" charset="0"/>
                        </a:rPr>
                        <a:t>(nm)</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PDI  </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ZETA POTENTIAL</a:t>
                      </a:r>
                      <a:endParaRPr lang="en-US" sz="2400">
                        <a:latin typeface="Times New Roman" panose="02020603050405020304" pitchFamily="18" charset="0"/>
                        <a:cs typeface="Times New Roman" panose="02020603050405020304" pitchFamily="18" charset="0"/>
                      </a:endParaRPr>
                    </a:p>
                  </a:txBody>
                  <a:tcPr/>
                </a:tc>
              </a:tr>
              <a:tr h="1182370">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F6</a:t>
                      </a:r>
                      <a:endParaRPr 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69.65</a:t>
                      </a:r>
                      <a:endParaRPr 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0.108</a:t>
                      </a:r>
                      <a:endParaRPr lang="en-US" sz="2400">
                        <a:solidFill>
                          <a:srgbClr val="C0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C00000"/>
                          </a:solidFill>
                          <a:latin typeface="Times New Roman" panose="02020603050405020304" pitchFamily="18" charset="0"/>
                          <a:cs typeface="Times New Roman" panose="02020603050405020304" pitchFamily="18" charset="0"/>
                        </a:rPr>
                        <a:t>-27.34</a:t>
                      </a:r>
                      <a:endParaRPr lang="en-US" sz="2400">
                        <a:solidFill>
                          <a:srgbClr val="C00000"/>
                        </a:solidFill>
                        <a:latin typeface="Times New Roman" panose="02020603050405020304" pitchFamily="18" charset="0"/>
                        <a:cs typeface="Times New Roman" panose="02020603050405020304" pitchFamily="18" charset="0"/>
                      </a:endParaRPr>
                    </a:p>
                  </a:txBody>
                  <a:tcPr/>
                </a:tc>
              </a:tr>
              <a:tr h="1182370">
                <a:tc>
                  <a:txBody>
                    <a:bodyPr/>
                    <a:p>
                      <a:pPr algn="ctr">
                        <a:buNone/>
                      </a:pPr>
                      <a:r>
                        <a:rPr lang="en-US" sz="2400">
                          <a:latin typeface="Times New Roman" panose="02020603050405020304" pitchFamily="18" charset="0"/>
                          <a:cs typeface="Times New Roman" panose="02020603050405020304" pitchFamily="18" charset="0"/>
                        </a:rPr>
                        <a:t>F8</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91.26</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0.169</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-42.1</a:t>
                      </a:r>
                      <a:endParaRPr lang="en-US" sz="2400">
                        <a:latin typeface="Times New Roman" panose="02020603050405020304" pitchFamily="18" charset="0"/>
                        <a:cs typeface="Times New Roman" panose="02020603050405020304" pitchFamily="18" charset="0"/>
                      </a:endParaRPr>
                    </a:p>
                  </a:txBody>
                  <a:tcPr/>
                </a:tc>
              </a:tr>
              <a:tr h="1182370">
                <a:tc>
                  <a:txBody>
                    <a:bodyPr/>
                    <a:p>
                      <a:pPr algn="ctr">
                        <a:buNone/>
                      </a:pPr>
                      <a:r>
                        <a:rPr lang="en-US" sz="2400">
                          <a:latin typeface="Times New Roman" panose="02020603050405020304" pitchFamily="18" charset="0"/>
                          <a:cs typeface="Times New Roman" panose="02020603050405020304" pitchFamily="18" charset="0"/>
                        </a:rPr>
                        <a:t>F9</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79.39</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0.178</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-14.7</a:t>
                      </a:r>
                      <a:endParaRPr lang="en-US" sz="24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pPr algn="ctr"/>
            <a:r>
              <a:rPr lang="en-US" sz="2800" b="1">
                <a:latin typeface="Times New Roman" panose="02020603050405020304" pitchFamily="18" charset="0"/>
                <a:cs typeface="Times New Roman" panose="02020603050405020304" pitchFamily="18" charset="0"/>
              </a:rPr>
              <a:t>PARTICLE SIZE OF F6,F8 AND F9</a:t>
            </a:r>
            <a:endParaRPr lang="en-US" sz="2800" b="1">
              <a:latin typeface="Times New Roman" panose="02020603050405020304" pitchFamily="18" charset="0"/>
              <a:cs typeface="Times New Roman" panose="02020603050405020304" pitchFamily="18" charset="0"/>
            </a:endParaRPr>
          </a:p>
        </p:txBody>
      </p:sp>
      <p:pic>
        <p:nvPicPr>
          <p:cNvPr id="13" name="Content Placeholder 12" descr="WhatsApp Image 2024-02-25 at 18.53.02"/>
          <p:cNvPicPr>
            <a:picLocks noChangeAspect="1"/>
          </p:cNvPicPr>
          <p:nvPr>
            <p:ph sz="half" idx="2"/>
          </p:nvPr>
        </p:nvPicPr>
        <p:blipFill>
          <a:blip r:embed="rId2"/>
          <a:stretch>
            <a:fillRect/>
          </a:stretch>
        </p:blipFill>
        <p:spPr>
          <a:xfrm>
            <a:off x="7783195" y="1239520"/>
            <a:ext cx="3211195" cy="2501900"/>
          </a:xfrm>
          <a:prstGeom prst="rect">
            <a:avLst/>
          </a:prstGeom>
        </p:spPr>
      </p:pic>
      <p:pic>
        <p:nvPicPr>
          <p:cNvPr id="12" name="Content Placeholder 11" descr="WhatsApp Image 2024-02-25 at 18.51.11"/>
          <p:cNvPicPr>
            <a:picLocks noChangeAspect="1"/>
          </p:cNvPicPr>
          <p:nvPr>
            <p:ph sz="half" idx="1"/>
          </p:nvPr>
        </p:nvPicPr>
        <p:blipFill>
          <a:blip r:embed="rId1"/>
          <a:stretch>
            <a:fillRect/>
          </a:stretch>
        </p:blipFill>
        <p:spPr>
          <a:xfrm>
            <a:off x="610235" y="1239520"/>
            <a:ext cx="3373755" cy="2947035"/>
          </a:xfrm>
          <a:prstGeom prst="rect">
            <a:avLst/>
          </a:prstGeom>
        </p:spPr>
      </p:pic>
      <p:pic>
        <p:nvPicPr>
          <p:cNvPr id="14" name="Picture 13" descr="WhatsApp Image 2024-02-25 at 18.54.22"/>
          <p:cNvPicPr>
            <a:picLocks noChangeAspect="1"/>
          </p:cNvPicPr>
          <p:nvPr/>
        </p:nvPicPr>
        <p:blipFill>
          <a:blip r:embed="rId3"/>
          <a:stretch>
            <a:fillRect/>
          </a:stretch>
        </p:blipFill>
        <p:spPr>
          <a:xfrm>
            <a:off x="4626610" y="3741420"/>
            <a:ext cx="2938145" cy="2644140"/>
          </a:xfrm>
          <a:prstGeom prst="rect">
            <a:avLst/>
          </a:prstGeom>
        </p:spPr>
      </p:pic>
      <p:sp>
        <p:nvSpPr>
          <p:cNvPr id="17" name="Text Box 16"/>
          <p:cNvSpPr txBox="1"/>
          <p:nvPr/>
        </p:nvSpPr>
        <p:spPr>
          <a:xfrm>
            <a:off x="1979295" y="3996055"/>
            <a:ext cx="1092835" cy="460375"/>
          </a:xfrm>
          <a:prstGeom prst="rect">
            <a:avLst/>
          </a:prstGeom>
          <a:noFill/>
        </p:spPr>
        <p:txBody>
          <a:bodyPr wrap="square" rtlCol="0">
            <a:spAutoFit/>
          </a:bodyPr>
          <a:p>
            <a:r>
              <a:rPr lang="en-US" sz="2400"/>
              <a:t>F6</a:t>
            </a:r>
            <a:endParaRPr lang="en-US" sz="2400"/>
          </a:p>
        </p:txBody>
      </p:sp>
      <p:sp>
        <p:nvSpPr>
          <p:cNvPr id="18" name="Text Box 17"/>
          <p:cNvSpPr txBox="1"/>
          <p:nvPr/>
        </p:nvSpPr>
        <p:spPr>
          <a:xfrm>
            <a:off x="9260205" y="3757930"/>
            <a:ext cx="919480" cy="460375"/>
          </a:xfrm>
          <a:prstGeom prst="rect">
            <a:avLst/>
          </a:prstGeom>
          <a:noFill/>
        </p:spPr>
        <p:txBody>
          <a:bodyPr wrap="square" rtlCol="0">
            <a:spAutoFit/>
          </a:bodyPr>
          <a:p>
            <a:r>
              <a:rPr lang="en-US" sz="2400"/>
              <a:t>F8</a:t>
            </a:r>
            <a:endParaRPr lang="en-US" sz="2400"/>
          </a:p>
        </p:txBody>
      </p:sp>
      <p:sp>
        <p:nvSpPr>
          <p:cNvPr id="19" name="Text Box 18"/>
          <p:cNvSpPr txBox="1"/>
          <p:nvPr/>
        </p:nvSpPr>
        <p:spPr>
          <a:xfrm>
            <a:off x="5960110" y="6376035"/>
            <a:ext cx="768350" cy="460375"/>
          </a:xfrm>
          <a:prstGeom prst="rect">
            <a:avLst/>
          </a:prstGeom>
          <a:noFill/>
        </p:spPr>
        <p:txBody>
          <a:bodyPr wrap="square" rtlCol="0">
            <a:spAutoFit/>
          </a:bodyPr>
          <a:p>
            <a:r>
              <a:rPr lang="en-US" sz="2400"/>
              <a:t>F9</a:t>
            </a: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400" b="1">
                <a:latin typeface="Times New Roman" panose="02020603050405020304" pitchFamily="18" charset="0"/>
                <a:cs typeface="Times New Roman" panose="02020603050405020304" pitchFamily="18" charset="0"/>
              </a:rPr>
              <a:t>ZETA POTENTIAL OF F6,F8 AND F9</a:t>
            </a:r>
            <a:endParaRPr lang="en-US" sz="2400" b="1">
              <a:latin typeface="Times New Roman" panose="02020603050405020304" pitchFamily="18" charset="0"/>
              <a:cs typeface="Times New Roman" panose="02020603050405020304" pitchFamily="18" charset="0"/>
            </a:endParaRPr>
          </a:p>
        </p:txBody>
      </p:sp>
      <p:pic>
        <p:nvPicPr>
          <p:cNvPr id="11" name="Content Placeholder 10" descr="WhatsApp Image 2024-02-25 at 18.55.39"/>
          <p:cNvPicPr>
            <a:picLocks noChangeAspect="1"/>
          </p:cNvPicPr>
          <p:nvPr>
            <p:ph sz="half" idx="1"/>
          </p:nvPr>
        </p:nvPicPr>
        <p:blipFill>
          <a:blip r:embed="rId1"/>
          <a:stretch>
            <a:fillRect/>
          </a:stretch>
        </p:blipFill>
        <p:spPr>
          <a:xfrm>
            <a:off x="1160780" y="1191895"/>
            <a:ext cx="3384550" cy="2410460"/>
          </a:xfrm>
          <a:prstGeom prst="rect">
            <a:avLst/>
          </a:prstGeom>
        </p:spPr>
      </p:pic>
      <p:pic>
        <p:nvPicPr>
          <p:cNvPr id="16" name="Content Placeholder 15" descr="WhatsApp Image 2024-02-25 at 18.57.19"/>
          <p:cNvPicPr>
            <a:picLocks noChangeAspect="1"/>
          </p:cNvPicPr>
          <p:nvPr>
            <p:ph sz="half" idx="2"/>
          </p:nvPr>
        </p:nvPicPr>
        <p:blipFill>
          <a:blip r:embed="rId2"/>
          <a:stretch>
            <a:fillRect/>
          </a:stretch>
        </p:blipFill>
        <p:spPr>
          <a:xfrm>
            <a:off x="7378700" y="1191895"/>
            <a:ext cx="3188970" cy="2065655"/>
          </a:xfrm>
          <a:prstGeom prst="rect">
            <a:avLst/>
          </a:prstGeom>
        </p:spPr>
      </p:pic>
      <p:pic>
        <p:nvPicPr>
          <p:cNvPr id="17" name="Picture 16" descr="WhatsApp Image 2024-02-25 at 19.00.52"/>
          <p:cNvPicPr>
            <a:picLocks noChangeAspect="1"/>
          </p:cNvPicPr>
          <p:nvPr/>
        </p:nvPicPr>
        <p:blipFill>
          <a:blip r:embed="rId3"/>
          <a:stretch>
            <a:fillRect/>
          </a:stretch>
        </p:blipFill>
        <p:spPr>
          <a:xfrm>
            <a:off x="4545330" y="3891915"/>
            <a:ext cx="3239135" cy="2125345"/>
          </a:xfrm>
          <a:prstGeom prst="rect">
            <a:avLst/>
          </a:prstGeom>
        </p:spPr>
      </p:pic>
      <p:sp>
        <p:nvSpPr>
          <p:cNvPr id="18" name="Text Box 17"/>
          <p:cNvSpPr txBox="1"/>
          <p:nvPr/>
        </p:nvSpPr>
        <p:spPr>
          <a:xfrm>
            <a:off x="2758440" y="3790950"/>
            <a:ext cx="897890" cy="460375"/>
          </a:xfrm>
          <a:prstGeom prst="rect">
            <a:avLst/>
          </a:prstGeom>
          <a:noFill/>
        </p:spPr>
        <p:txBody>
          <a:bodyPr wrap="square" rtlCol="0">
            <a:spAutoFit/>
          </a:bodyPr>
          <a:p>
            <a:r>
              <a:rPr lang="en-US" sz="2400"/>
              <a:t>F6</a:t>
            </a:r>
            <a:endParaRPr lang="en-US" sz="2400"/>
          </a:p>
        </p:txBody>
      </p:sp>
      <p:sp>
        <p:nvSpPr>
          <p:cNvPr id="19" name="Text Box 18"/>
          <p:cNvSpPr txBox="1"/>
          <p:nvPr/>
        </p:nvSpPr>
        <p:spPr>
          <a:xfrm>
            <a:off x="8935085" y="3542030"/>
            <a:ext cx="584200" cy="460375"/>
          </a:xfrm>
          <a:prstGeom prst="rect">
            <a:avLst/>
          </a:prstGeom>
          <a:noFill/>
        </p:spPr>
        <p:txBody>
          <a:bodyPr wrap="square" rtlCol="0">
            <a:spAutoFit/>
          </a:bodyPr>
          <a:p>
            <a:r>
              <a:rPr lang="en-US" sz="2400"/>
              <a:t>F8</a:t>
            </a:r>
            <a:endParaRPr lang="en-US" sz="2400"/>
          </a:p>
        </p:txBody>
      </p:sp>
      <p:sp>
        <p:nvSpPr>
          <p:cNvPr id="20" name="Text Box 19"/>
          <p:cNvSpPr txBox="1"/>
          <p:nvPr/>
        </p:nvSpPr>
        <p:spPr>
          <a:xfrm>
            <a:off x="6111875" y="6181725"/>
            <a:ext cx="692150" cy="460375"/>
          </a:xfrm>
          <a:prstGeom prst="rect">
            <a:avLst/>
          </a:prstGeom>
          <a:noFill/>
        </p:spPr>
        <p:txBody>
          <a:bodyPr wrap="square" rtlCol="0">
            <a:spAutoFit/>
          </a:bodyPr>
          <a:p>
            <a:r>
              <a:rPr lang="en-US" sz="2400"/>
              <a:t>F9</a:t>
            </a:r>
            <a:endParaRPr 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65405"/>
            <a:ext cx="10972800" cy="525780"/>
          </a:xfrm>
        </p:spPr>
        <p:txBody>
          <a:bodyPr/>
          <a:p>
            <a:pPr algn="ctr"/>
            <a:r>
              <a:rPr lang="en-US" b="1">
                <a:latin typeface="Times New Roman" panose="02020603050405020304" pitchFamily="18" charset="0"/>
                <a:cs typeface="Times New Roman" panose="02020603050405020304" pitchFamily="18" charset="0"/>
              </a:rPr>
              <a:t>INTRODUCTION</a:t>
            </a:r>
            <a:endParaRPr lang="en-US"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590550"/>
            <a:ext cx="10799445" cy="5749925"/>
          </a:xfrm>
        </p:spPr>
        <p:txBody>
          <a:bodyPr/>
          <a:p>
            <a:pPr marL="0" indent="0" algn="just">
              <a:buNone/>
            </a:pPr>
            <a:r>
              <a:rPr lang="en-US" sz="2400" b="1">
                <a:solidFill>
                  <a:srgbClr val="C00000"/>
                </a:solidFill>
                <a:latin typeface="Times New Roman" panose="02020603050405020304" pitchFamily="18" charset="0"/>
                <a:cs typeface="Times New Roman" panose="02020603050405020304" pitchFamily="18" charset="0"/>
              </a:rPr>
              <a:t>Melasma</a:t>
            </a:r>
            <a:r>
              <a:rPr lang="en-US" sz="2400">
                <a:latin typeface="Times New Roman" panose="02020603050405020304" pitchFamily="18" charset="0"/>
                <a:cs typeface="Times New Roman" panose="02020603050405020304" pitchFamily="18" charset="0"/>
              </a:rPr>
              <a:t>, formerely known as</a:t>
            </a:r>
            <a:r>
              <a:rPr lang="en-US" sz="2400" b="1">
                <a:solidFill>
                  <a:schemeClr val="tx1"/>
                </a:solidFill>
                <a:latin typeface="Times New Roman" panose="02020603050405020304" pitchFamily="18" charset="0"/>
                <a:cs typeface="Times New Roman" panose="02020603050405020304" pitchFamily="18" charset="0"/>
              </a:rPr>
              <a:t> choalasma,</a:t>
            </a:r>
            <a:r>
              <a:rPr lang="en-US" sz="2400">
                <a:solidFill>
                  <a:srgbClr val="7030A0"/>
                </a:solidFill>
                <a:latin typeface="Times New Roman" panose="02020603050405020304" pitchFamily="18" charset="0"/>
                <a:cs typeface="Times New Roman" panose="02020603050405020304" pitchFamily="18" charset="0"/>
              </a:rPr>
              <a:t> i</a:t>
            </a:r>
            <a:r>
              <a:rPr lang="en-US" sz="2400">
                <a:latin typeface="Times New Roman" panose="02020603050405020304" pitchFamily="18" charset="0"/>
                <a:cs typeface="Times New Roman" panose="02020603050405020304" pitchFamily="18" charset="0"/>
              </a:rPr>
              <a:t>s a pigamentary disorder that develops over time and most frequently affects the face. Melasma is a common acquired pigmentary disorder that manifests as a </a:t>
            </a:r>
            <a:r>
              <a:rPr lang="en-US" sz="2400" b="1">
                <a:solidFill>
                  <a:schemeClr val="tx1"/>
                </a:solidFill>
                <a:latin typeface="Times New Roman" panose="02020603050405020304" pitchFamily="18" charset="0"/>
                <a:cs typeface="Times New Roman" panose="02020603050405020304" pitchFamily="18" charset="0"/>
              </a:rPr>
              <a:t>symmertric hyperpigmented macules and patches on the face, more frequently affecting women of reproductive age.</a:t>
            </a:r>
            <a:endParaRPr lang="en-US" sz="2400" b="1">
              <a:solidFill>
                <a:schemeClr val="tx1"/>
              </a:solidFill>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The main causees if this condition, which affects more women and those with </a:t>
            </a:r>
            <a:r>
              <a:rPr lang="en-US" sz="2400" b="1">
                <a:solidFill>
                  <a:schemeClr val="tx1"/>
                </a:solidFill>
                <a:latin typeface="Times New Roman" panose="02020603050405020304" pitchFamily="18" charset="0"/>
                <a:cs typeface="Times New Roman" panose="02020603050405020304" pitchFamily="18" charset="0"/>
              </a:rPr>
              <a:t>darker skin tones, include UV exposure and hamonal factors.</a:t>
            </a:r>
            <a:endParaRPr lang="en-US" sz="2400" b="1">
              <a:solidFill>
                <a:schemeClr val="tx1"/>
              </a:solidFill>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There are certain known triggering variables such as </a:t>
            </a:r>
            <a:r>
              <a:rPr lang="en-US" sz="2400" b="1">
                <a:solidFill>
                  <a:schemeClr val="tx1"/>
                </a:solidFill>
                <a:latin typeface="Times New Roman" panose="02020603050405020304" pitchFamily="18" charset="0"/>
                <a:cs typeface="Times New Roman" panose="02020603050405020304" pitchFamily="18" charset="0"/>
              </a:rPr>
              <a:t>sun exposure, pregnancy, sexual hormones, inflammatory skin conditions, usage of cosmetics, steroids, ovarian tumours ,intestinal parasites, hepatopathies hormone replacement therapy </a:t>
            </a:r>
            <a:r>
              <a:rPr lang="en-US" sz="2400">
                <a:solidFill>
                  <a:srgbClr val="7030A0"/>
                </a:solidFill>
                <a:latin typeface="Times New Roman" panose="02020603050405020304" pitchFamily="18" charset="0"/>
                <a:cs typeface="Times New Roman" panose="02020603050405020304" pitchFamily="18" charset="0"/>
              </a:rPr>
              <a:t>and </a:t>
            </a:r>
            <a:r>
              <a:rPr lang="en-US" sz="2400" b="1">
                <a:solidFill>
                  <a:schemeClr val="tx1"/>
                </a:solidFill>
                <a:latin typeface="Times New Roman" panose="02020603050405020304" pitchFamily="18" charset="0"/>
                <a:cs typeface="Times New Roman" panose="02020603050405020304" pitchFamily="18" charset="0"/>
              </a:rPr>
              <a:t>photosensitizing medications</a:t>
            </a:r>
            <a:r>
              <a:rPr lang="en-US" sz="2400">
                <a:solidFill>
                  <a:srgbClr val="7030A0"/>
                </a:solidFill>
                <a:latin typeface="Times New Roman" panose="02020603050405020304" pitchFamily="18" charset="0"/>
                <a:cs typeface="Times New Roman" panose="02020603050405020304" pitchFamily="18" charset="0"/>
              </a:rPr>
              <a:t>.</a:t>
            </a:r>
            <a:endParaRPr lang="en-US" sz="2400">
              <a:solidFill>
                <a:srgbClr val="7030A0"/>
              </a:solidFill>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Melasma causes patients distress since it mostly affects the face, is readily visible, and is always present in daily life. In this situation, it has deterimental effect on patients quality of life, hurting their psychological and emotional health, which frequently prompts them to look for a dermatologists.</a:t>
            </a:r>
            <a:endParaRPr 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01295"/>
            <a:ext cx="10972800" cy="582613"/>
          </a:xfrm>
        </p:spPr>
        <p:txBody>
          <a:bodyPr/>
          <a:p>
            <a:pPr algn="ctr"/>
            <a:r>
              <a:rPr lang="en-US" sz="2000" b="1">
                <a:latin typeface="Times New Roman" panose="02020603050405020304" pitchFamily="18" charset="0"/>
                <a:cs typeface="Times New Roman" panose="02020603050405020304" pitchFamily="18" charset="0"/>
              </a:rPr>
              <a:t>PREPARATION OF OPTIMISED MICROEMULSION BASED GEL OF METFORMIN {F6}</a:t>
            </a:r>
            <a:endParaRPr lang="en-US" sz="2000" b="1">
              <a:latin typeface="Times New Roman" panose="02020603050405020304" pitchFamily="18" charset="0"/>
              <a:cs typeface="Times New Roman" panose="02020603050405020304" pitchFamily="18" charset="0"/>
            </a:endParaRPr>
          </a:p>
        </p:txBody>
      </p:sp>
      <p:graphicFrame>
        <p:nvGraphicFramePr>
          <p:cNvPr id="5" name="Content Placeholder 4"/>
          <p:cNvGraphicFramePr/>
          <p:nvPr>
            <p:ph sz="half" idx="1"/>
          </p:nvPr>
        </p:nvGraphicFramePr>
        <p:xfrm>
          <a:off x="320040" y="866775"/>
          <a:ext cx="11432540" cy="5819775"/>
        </p:xfrm>
        <a:graphic>
          <a:graphicData uri="http://schemas.openxmlformats.org/drawingml/2006/table">
            <a:tbl>
              <a:tblPr firstRow="1" bandRow="1">
                <a:tableStyleId>{5C22544A-7EE6-4342-B048-85BDC9FD1C3A}</a:tableStyleId>
              </a:tblPr>
              <a:tblGrid>
                <a:gridCol w="2858135"/>
                <a:gridCol w="2858135"/>
                <a:gridCol w="2858135"/>
                <a:gridCol w="2858135"/>
              </a:tblGrid>
              <a:tr h="720725">
                <a:tc>
                  <a:txBody>
                    <a:bodyPr/>
                    <a:p>
                      <a:pPr algn="ctr">
                        <a:buNone/>
                      </a:pPr>
                      <a:r>
                        <a:rPr lang="en-US" sz="2400">
                          <a:latin typeface="Times New Roman" panose="02020603050405020304" pitchFamily="18" charset="0"/>
                          <a:cs typeface="Times New Roman" panose="02020603050405020304" pitchFamily="18" charset="0"/>
                        </a:rPr>
                        <a:t>INGREDIENTS</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MEG-1 (%W/W)</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MEG-2 (%W/W)</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MEG-3 (%W/W)</a:t>
                      </a:r>
                      <a:endParaRPr lang="en-US" sz="2400">
                        <a:latin typeface="Times New Roman" panose="02020603050405020304" pitchFamily="18" charset="0"/>
                        <a:cs typeface="Times New Roman" panose="02020603050405020304" pitchFamily="18" charset="0"/>
                      </a:endParaRPr>
                    </a:p>
                  </a:txBody>
                  <a:tcPr/>
                </a:tc>
              </a:tr>
              <a:tr h="822960">
                <a:tc>
                  <a:txBody>
                    <a:bodyPr/>
                    <a:p>
                      <a:pPr algn="ctr">
                        <a:buNone/>
                      </a:pPr>
                      <a:r>
                        <a:rPr lang="en-US" sz="2400" b="1">
                          <a:latin typeface="Times New Roman" panose="02020603050405020304" pitchFamily="18" charset="0"/>
                          <a:cs typeface="Times New Roman" panose="02020603050405020304" pitchFamily="18" charset="0"/>
                        </a:rPr>
                        <a:t>METFORMIN HCL</a:t>
                      </a:r>
                      <a:endParaRPr lang="en-US" sz="2400" b="1">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0.1</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0.1</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0.1</a:t>
                      </a:r>
                      <a:endParaRPr lang="en-US" sz="2400">
                        <a:latin typeface="Times New Roman" panose="02020603050405020304" pitchFamily="18" charset="0"/>
                        <a:cs typeface="Times New Roman" panose="02020603050405020304" pitchFamily="18" charset="0"/>
                      </a:endParaRPr>
                    </a:p>
                  </a:txBody>
                  <a:tcPr/>
                </a:tc>
              </a:tr>
              <a:tr h="720725">
                <a:tc>
                  <a:txBody>
                    <a:bodyPr/>
                    <a:p>
                      <a:pPr algn="ctr">
                        <a:buNone/>
                      </a:pPr>
                      <a:r>
                        <a:rPr lang="en-US" sz="2400" b="1">
                          <a:latin typeface="Times New Roman" panose="02020603050405020304" pitchFamily="18" charset="0"/>
                          <a:cs typeface="Times New Roman" panose="02020603050405020304" pitchFamily="18" charset="0"/>
                        </a:rPr>
                        <a:t>LINSEED OIL</a:t>
                      </a:r>
                      <a:endParaRPr lang="en-US" sz="2400" b="1">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15</a:t>
                      </a:r>
                      <a:endParaRPr lang="en-US" sz="2400">
                        <a:solidFill>
                          <a:srgbClr val="FF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15</a:t>
                      </a:r>
                      <a:endParaRPr lang="en-US" sz="2400">
                        <a:solidFill>
                          <a:srgbClr val="FF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15</a:t>
                      </a:r>
                      <a:endParaRPr lang="en-US" sz="2400">
                        <a:solidFill>
                          <a:srgbClr val="FF0000"/>
                        </a:solidFill>
                        <a:latin typeface="Times New Roman" panose="02020603050405020304" pitchFamily="18" charset="0"/>
                        <a:cs typeface="Times New Roman" panose="02020603050405020304" pitchFamily="18" charset="0"/>
                      </a:endParaRPr>
                    </a:p>
                  </a:txBody>
                  <a:tcPr/>
                </a:tc>
              </a:tr>
              <a:tr h="1188720">
                <a:tc>
                  <a:txBody>
                    <a:bodyPr/>
                    <a:p>
                      <a:pPr algn="ctr">
                        <a:buNone/>
                      </a:pPr>
                      <a:r>
                        <a:rPr lang="en-US" sz="2400" b="1">
                          <a:latin typeface="Times New Roman" panose="02020603050405020304" pitchFamily="18" charset="0"/>
                          <a:cs typeface="Times New Roman" panose="02020603050405020304" pitchFamily="18" charset="0"/>
                        </a:rPr>
                        <a:t>SMIX</a:t>
                      </a:r>
                      <a:endParaRPr lang="en-US" sz="2400" b="1">
                        <a:latin typeface="Times New Roman" panose="02020603050405020304" pitchFamily="18" charset="0"/>
                        <a:cs typeface="Times New Roman" panose="02020603050405020304" pitchFamily="18" charset="0"/>
                      </a:endParaRPr>
                    </a:p>
                    <a:p>
                      <a:pPr algn="ctr">
                        <a:buNone/>
                      </a:pPr>
                      <a:r>
                        <a:rPr lang="en-US" sz="2400" b="1">
                          <a:latin typeface="Times New Roman" panose="02020603050405020304" pitchFamily="18" charset="0"/>
                          <a:cs typeface="Times New Roman" panose="02020603050405020304" pitchFamily="18" charset="0"/>
                        </a:rPr>
                        <a:t>(TWEEN 80 &amp; PEG 400)</a:t>
                      </a:r>
                      <a:endParaRPr lang="en-US" sz="2400" b="1">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40</a:t>
                      </a:r>
                      <a:endParaRPr lang="en-US" sz="2400">
                        <a:solidFill>
                          <a:srgbClr val="FF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40</a:t>
                      </a:r>
                      <a:endParaRPr lang="en-US" sz="2400">
                        <a:solidFill>
                          <a:srgbClr val="FF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40</a:t>
                      </a:r>
                      <a:endParaRPr lang="en-US" sz="2400">
                        <a:solidFill>
                          <a:srgbClr val="FF0000"/>
                        </a:solidFill>
                        <a:latin typeface="Times New Roman" panose="02020603050405020304" pitchFamily="18" charset="0"/>
                        <a:cs typeface="Times New Roman" panose="02020603050405020304" pitchFamily="18" charset="0"/>
                      </a:endParaRPr>
                    </a:p>
                  </a:txBody>
                  <a:tcPr/>
                </a:tc>
              </a:tr>
              <a:tr h="822960">
                <a:tc>
                  <a:txBody>
                    <a:bodyPr/>
                    <a:p>
                      <a:pPr algn="ctr">
                        <a:buNone/>
                      </a:pPr>
                      <a:r>
                        <a:rPr lang="en-US" sz="2400" b="1">
                          <a:latin typeface="Times New Roman" panose="02020603050405020304" pitchFamily="18" charset="0"/>
                          <a:cs typeface="Times New Roman" panose="02020603050405020304" pitchFamily="18" charset="0"/>
                        </a:rPr>
                        <a:t>HPMC</a:t>
                      </a:r>
                      <a:endParaRPr lang="en-US" sz="2400" b="1">
                        <a:latin typeface="Times New Roman" panose="02020603050405020304" pitchFamily="18" charset="0"/>
                        <a:cs typeface="Times New Roman" panose="02020603050405020304" pitchFamily="18" charset="0"/>
                      </a:endParaRPr>
                    </a:p>
                    <a:p>
                      <a:pPr algn="ctr">
                        <a:buNone/>
                      </a:pPr>
                      <a:endParaRPr lang="en-US" sz="2400" b="1">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1</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1.5</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2</a:t>
                      </a:r>
                      <a:endParaRPr lang="en-US" sz="2400">
                        <a:latin typeface="Times New Roman" panose="02020603050405020304" pitchFamily="18" charset="0"/>
                        <a:cs typeface="Times New Roman" panose="02020603050405020304" pitchFamily="18" charset="0"/>
                      </a:endParaRPr>
                    </a:p>
                  </a:txBody>
                  <a:tcPr/>
                </a:tc>
              </a:tr>
              <a:tr h="720725">
                <a:tc>
                  <a:txBody>
                    <a:bodyPr/>
                    <a:p>
                      <a:pPr algn="ctr">
                        <a:buNone/>
                      </a:pPr>
                      <a:r>
                        <a:rPr lang="en-US" sz="2400" b="1">
                          <a:latin typeface="Times New Roman" panose="02020603050405020304" pitchFamily="18" charset="0"/>
                          <a:cs typeface="Times New Roman" panose="02020603050405020304" pitchFamily="18" charset="0"/>
                        </a:rPr>
                        <a:t>WATER</a:t>
                      </a:r>
                      <a:endParaRPr lang="en-US" sz="2400" b="1">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45</a:t>
                      </a:r>
                      <a:endParaRPr lang="en-US" sz="2400">
                        <a:solidFill>
                          <a:srgbClr val="FF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45</a:t>
                      </a:r>
                      <a:endParaRPr lang="en-US" sz="2400">
                        <a:solidFill>
                          <a:srgbClr val="FF0000"/>
                        </a:solidFill>
                        <a:latin typeface="Times New Roman" panose="02020603050405020304" pitchFamily="18" charset="0"/>
                        <a:cs typeface="Times New Roman" panose="02020603050405020304" pitchFamily="18" charset="0"/>
                      </a:endParaRPr>
                    </a:p>
                  </a:txBody>
                  <a:tcPr/>
                </a:tc>
                <a:tc>
                  <a:txBody>
                    <a:bodyPr/>
                    <a:p>
                      <a:pPr algn="ctr">
                        <a:buNone/>
                      </a:pPr>
                      <a:r>
                        <a:rPr lang="en-US" sz="2400">
                          <a:solidFill>
                            <a:srgbClr val="FF0000"/>
                          </a:solidFill>
                          <a:latin typeface="Times New Roman" panose="02020603050405020304" pitchFamily="18" charset="0"/>
                          <a:cs typeface="Times New Roman" panose="02020603050405020304" pitchFamily="18" charset="0"/>
                        </a:rPr>
                        <a:t>45</a:t>
                      </a:r>
                      <a:endParaRPr lang="en-US" sz="2400">
                        <a:solidFill>
                          <a:srgbClr val="FF0000"/>
                        </a:solidFill>
                        <a:latin typeface="Times New Roman" panose="02020603050405020304" pitchFamily="18" charset="0"/>
                        <a:cs typeface="Times New Roman" panose="02020603050405020304" pitchFamily="18" charset="0"/>
                      </a:endParaRPr>
                    </a:p>
                  </a:txBody>
                  <a:tcPr/>
                </a:tc>
              </a:tr>
              <a:tr h="822960">
                <a:tc>
                  <a:txBody>
                    <a:bodyPr/>
                    <a:p>
                      <a:pPr algn="ctr">
                        <a:buNone/>
                      </a:pPr>
                      <a:r>
                        <a:rPr lang="en-US" sz="2400" b="1">
                          <a:latin typeface="Times New Roman" panose="02020603050405020304" pitchFamily="18" charset="0"/>
                          <a:cs typeface="Times New Roman" panose="02020603050405020304" pitchFamily="18" charset="0"/>
                        </a:rPr>
                        <a:t>TRIETHANOLAMINE</a:t>
                      </a:r>
                      <a:endParaRPr lang="en-US" sz="2400" b="1">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q.s</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q.s</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q.s</a:t>
                      </a:r>
                      <a:endParaRPr lang="en-US" sz="24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800" b="1">
                <a:latin typeface="Times New Roman" panose="02020603050405020304" pitchFamily="18" charset="0"/>
                <a:cs typeface="Times New Roman" panose="02020603050405020304" pitchFamily="18" charset="0"/>
              </a:rPr>
              <a:t>EVALUATION OF PHYSICAL APPEARANCE OF MICROEMULGELS </a:t>
            </a:r>
            <a:endParaRPr lang="en-US" sz="2800" b="1">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sz="half" idx="1"/>
          </p:nvPr>
        </p:nvPicPr>
        <p:blipFill>
          <a:blip r:embed="rId1"/>
          <a:stretch>
            <a:fillRect/>
          </a:stretch>
        </p:blipFill>
        <p:spPr>
          <a:xfrm>
            <a:off x="609600" y="1631315"/>
            <a:ext cx="5384800" cy="4038600"/>
          </a:xfrm>
          <a:prstGeom prst="rect">
            <a:avLst/>
          </a:prstGeom>
        </p:spPr>
      </p:pic>
      <p:graphicFrame>
        <p:nvGraphicFramePr>
          <p:cNvPr id="6" name="Content Placeholder 5"/>
          <p:cNvGraphicFramePr/>
          <p:nvPr>
            <p:ph sz="half" idx="2"/>
          </p:nvPr>
        </p:nvGraphicFramePr>
        <p:xfrm>
          <a:off x="6416675" y="1630045"/>
          <a:ext cx="5385435" cy="3967480"/>
        </p:xfrm>
        <a:graphic>
          <a:graphicData uri="http://schemas.openxmlformats.org/drawingml/2006/table">
            <a:tbl>
              <a:tblPr firstRow="1" bandRow="1">
                <a:tableStyleId>{5C22544A-7EE6-4342-B048-85BDC9FD1C3A}</a:tableStyleId>
              </a:tblPr>
              <a:tblGrid>
                <a:gridCol w="1795145"/>
                <a:gridCol w="1795145"/>
                <a:gridCol w="1795145"/>
              </a:tblGrid>
              <a:tr h="991870">
                <a:tc>
                  <a:txBody>
                    <a:bodyPr/>
                    <a:p>
                      <a:pPr algn="ctr">
                        <a:buNone/>
                      </a:pPr>
                      <a:r>
                        <a:rPr lang="en-US" sz="2400">
                          <a:latin typeface="Times New Roman" panose="02020603050405020304" pitchFamily="18" charset="0"/>
                          <a:cs typeface="Times New Roman" panose="02020603050405020304" pitchFamily="18" charset="0"/>
                        </a:rPr>
                        <a:t>FORMULATION CODE</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COLOR</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HOMOGENEITY</a:t>
                      </a:r>
                      <a:endParaRPr lang="en-US" sz="2400">
                        <a:latin typeface="Times New Roman" panose="02020603050405020304" pitchFamily="18" charset="0"/>
                        <a:cs typeface="Times New Roman" panose="02020603050405020304" pitchFamily="18" charset="0"/>
                      </a:endParaRPr>
                    </a:p>
                  </a:txBody>
                  <a:tcPr/>
                </a:tc>
              </a:tr>
              <a:tr h="991870">
                <a:tc>
                  <a:txBody>
                    <a:bodyPr/>
                    <a:p>
                      <a:pPr algn="ctr">
                        <a:buNone/>
                      </a:pPr>
                      <a:r>
                        <a:rPr lang="en-US" sz="2400">
                          <a:latin typeface="Times New Roman" panose="02020603050405020304" pitchFamily="18" charset="0"/>
                          <a:cs typeface="Times New Roman" panose="02020603050405020304" pitchFamily="18" charset="0"/>
                        </a:rPr>
                        <a:t>MEG-1</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WHITE</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EXCELLENT</a:t>
                      </a:r>
                      <a:endParaRPr lang="en-US" sz="2400">
                        <a:latin typeface="Times New Roman" panose="02020603050405020304" pitchFamily="18" charset="0"/>
                        <a:cs typeface="Times New Roman" panose="02020603050405020304" pitchFamily="18" charset="0"/>
                      </a:endParaRPr>
                    </a:p>
                  </a:txBody>
                  <a:tcPr/>
                </a:tc>
              </a:tr>
              <a:tr h="991870">
                <a:tc>
                  <a:txBody>
                    <a:bodyPr/>
                    <a:p>
                      <a:pPr algn="ctr">
                        <a:buNone/>
                      </a:pPr>
                      <a:r>
                        <a:rPr lang="en-US" sz="2400">
                          <a:latin typeface="Times New Roman" panose="02020603050405020304" pitchFamily="18" charset="0"/>
                          <a:cs typeface="Times New Roman" panose="02020603050405020304" pitchFamily="18" charset="0"/>
                        </a:rPr>
                        <a:t>MEG-2</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WHITE</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sym typeface="+mn-ea"/>
                        </a:rPr>
                        <a:t>EXCELLENT</a:t>
                      </a:r>
                      <a:endParaRPr lang="en-US" sz="2400">
                        <a:latin typeface="Times New Roman" panose="02020603050405020304" pitchFamily="18" charset="0"/>
                        <a:cs typeface="Times New Roman" panose="02020603050405020304" pitchFamily="18" charset="0"/>
                      </a:endParaRPr>
                    </a:p>
                    <a:p>
                      <a:pPr algn="ctr">
                        <a:buNone/>
                      </a:pPr>
                      <a:endParaRPr lang="en-US" sz="2400">
                        <a:latin typeface="Times New Roman" panose="02020603050405020304" pitchFamily="18" charset="0"/>
                        <a:cs typeface="Times New Roman" panose="02020603050405020304" pitchFamily="18" charset="0"/>
                      </a:endParaRPr>
                    </a:p>
                  </a:txBody>
                  <a:tcPr/>
                </a:tc>
              </a:tr>
              <a:tr h="991870">
                <a:tc>
                  <a:txBody>
                    <a:bodyPr/>
                    <a:p>
                      <a:pPr algn="ctr">
                        <a:buNone/>
                      </a:pPr>
                      <a:r>
                        <a:rPr lang="en-US" sz="2400">
                          <a:latin typeface="Times New Roman" panose="02020603050405020304" pitchFamily="18" charset="0"/>
                          <a:cs typeface="Times New Roman" panose="02020603050405020304" pitchFamily="18" charset="0"/>
                        </a:rPr>
                        <a:t>MEG-3</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rPr>
                        <a:t>WHITE</a:t>
                      </a:r>
                      <a:endParaRPr lang="en-US" sz="2400">
                        <a:latin typeface="Times New Roman" panose="02020603050405020304" pitchFamily="18" charset="0"/>
                        <a:cs typeface="Times New Roman" panose="02020603050405020304" pitchFamily="18" charset="0"/>
                      </a:endParaRPr>
                    </a:p>
                  </a:txBody>
                  <a:tcPr/>
                </a:tc>
                <a:tc>
                  <a:txBody>
                    <a:bodyPr/>
                    <a:p>
                      <a:pPr algn="ctr">
                        <a:buNone/>
                      </a:pPr>
                      <a:r>
                        <a:rPr lang="en-US" sz="2400">
                          <a:latin typeface="Times New Roman" panose="02020603050405020304" pitchFamily="18" charset="0"/>
                          <a:cs typeface="Times New Roman" panose="02020603050405020304" pitchFamily="18" charset="0"/>
                          <a:sym typeface="+mn-ea"/>
                        </a:rPr>
                        <a:t>EXCELLENT</a:t>
                      </a:r>
                      <a:endParaRPr lang="en-US" sz="2400">
                        <a:latin typeface="Times New Roman" panose="02020603050405020304" pitchFamily="18" charset="0"/>
                        <a:cs typeface="Times New Roman" panose="02020603050405020304" pitchFamily="18" charset="0"/>
                      </a:endParaRPr>
                    </a:p>
                    <a:p>
                      <a:pPr algn="ctr">
                        <a:buNone/>
                      </a:pPr>
                      <a:endParaRPr lang="en-US" sz="24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just"/>
            <a:r>
              <a:rPr lang="en-IN" altLang="en-US" sz="2800" b="1">
                <a:latin typeface="Times New Roman" panose="02020603050405020304" pitchFamily="18" charset="0"/>
                <a:cs typeface="Times New Roman" panose="02020603050405020304" pitchFamily="18" charset="0"/>
              </a:rPr>
              <a:t>Evaluation of microemulsion based gel</a:t>
            </a:r>
            <a:endParaRPr lang="en-IN" altLang="en-US" sz="2800" b="1">
              <a:latin typeface="Times New Roman" panose="02020603050405020304" pitchFamily="18" charset="0"/>
              <a:cs typeface="Times New Roman" panose="02020603050405020304" pitchFamily="18" charset="0"/>
            </a:endParaRPr>
          </a:p>
        </p:txBody>
      </p:sp>
      <p:graphicFrame>
        <p:nvGraphicFramePr>
          <p:cNvPr id="5" name="Content Placeholder 4"/>
          <p:cNvGraphicFramePr/>
          <p:nvPr>
            <p:ph sz="half" idx="1"/>
          </p:nvPr>
        </p:nvGraphicFramePr>
        <p:xfrm>
          <a:off x="609600" y="1174750"/>
          <a:ext cx="8335010" cy="2512060"/>
        </p:xfrm>
        <a:graphic>
          <a:graphicData uri="http://schemas.openxmlformats.org/drawingml/2006/table">
            <a:tbl>
              <a:tblPr firstRow="1" bandRow="1">
                <a:tableStyleId>{5C22544A-7EE6-4342-B048-85BDC9FD1C3A}</a:tableStyleId>
              </a:tblPr>
              <a:tblGrid>
                <a:gridCol w="4167505"/>
                <a:gridCol w="4167505"/>
              </a:tblGrid>
              <a:tr h="628015">
                <a:tc>
                  <a:txBody>
                    <a:bodyPr/>
                    <a:p>
                      <a:pPr algn="ctr">
                        <a:buNone/>
                      </a:pPr>
                      <a:r>
                        <a:rPr lang="en-IN" altLang="en-US"/>
                        <a:t> MICROEMULGELS</a:t>
                      </a:r>
                      <a:endParaRPr lang="en-IN" altLang="en-US"/>
                    </a:p>
                  </a:txBody>
                  <a:tcPr/>
                </a:tc>
                <a:tc>
                  <a:txBody>
                    <a:bodyPr/>
                    <a:p>
                      <a:pPr algn="ctr">
                        <a:buNone/>
                      </a:pPr>
                      <a:r>
                        <a:rPr lang="en-IN" altLang="en-US"/>
                        <a:t>pH</a:t>
                      </a:r>
                      <a:endParaRPr lang="en-IN" altLang="en-US"/>
                    </a:p>
                  </a:txBody>
                  <a:tcPr/>
                </a:tc>
              </a:tr>
              <a:tr h="628015">
                <a:tc>
                  <a:txBody>
                    <a:bodyPr/>
                    <a:p>
                      <a:pPr algn="ctr">
                        <a:buNone/>
                      </a:pPr>
                      <a:r>
                        <a:rPr lang="en-IN" altLang="en-US"/>
                        <a:t>MEG-1</a:t>
                      </a:r>
                      <a:endParaRPr lang="en-IN" altLang="en-US"/>
                    </a:p>
                  </a:txBody>
                  <a:tcPr/>
                </a:tc>
                <a:tc>
                  <a:txBody>
                    <a:bodyPr/>
                    <a:p>
                      <a:pPr algn="ctr">
                        <a:buNone/>
                      </a:pPr>
                      <a:r>
                        <a:rPr lang="en-IN" altLang="en-US"/>
                        <a:t>6.5</a:t>
                      </a:r>
                      <a:endParaRPr lang="en-IN" altLang="en-US"/>
                    </a:p>
                  </a:txBody>
                  <a:tcPr/>
                </a:tc>
              </a:tr>
              <a:tr h="628015">
                <a:tc>
                  <a:txBody>
                    <a:bodyPr/>
                    <a:p>
                      <a:pPr algn="ctr">
                        <a:buNone/>
                      </a:pPr>
                      <a:r>
                        <a:rPr lang="en-IN" altLang="en-US"/>
                        <a:t>MEG-2</a:t>
                      </a:r>
                      <a:endParaRPr lang="en-IN" altLang="en-US"/>
                    </a:p>
                  </a:txBody>
                  <a:tcPr/>
                </a:tc>
                <a:tc>
                  <a:txBody>
                    <a:bodyPr/>
                    <a:p>
                      <a:pPr algn="ctr">
                        <a:buNone/>
                      </a:pPr>
                      <a:r>
                        <a:rPr lang="en-IN" altLang="en-US"/>
                        <a:t>6.3</a:t>
                      </a:r>
                      <a:endParaRPr lang="en-IN" altLang="en-US"/>
                    </a:p>
                  </a:txBody>
                  <a:tcPr/>
                </a:tc>
              </a:tr>
              <a:tr h="628015">
                <a:tc>
                  <a:txBody>
                    <a:bodyPr/>
                    <a:p>
                      <a:pPr algn="ctr">
                        <a:buNone/>
                      </a:pPr>
                      <a:r>
                        <a:rPr lang="en-IN" altLang="en-US"/>
                        <a:t>MEG-3</a:t>
                      </a:r>
                      <a:endParaRPr lang="en-IN" altLang="en-US"/>
                    </a:p>
                  </a:txBody>
                  <a:tcPr/>
                </a:tc>
                <a:tc>
                  <a:txBody>
                    <a:bodyPr/>
                    <a:p>
                      <a:pPr algn="ctr">
                        <a:buNone/>
                      </a:pPr>
                      <a:r>
                        <a:rPr lang="en-IN" altLang="en-US"/>
                        <a:t>6.5</a:t>
                      </a:r>
                      <a:endParaRPr lang="en-IN" altLang="en-US"/>
                    </a:p>
                  </a:txBody>
                  <a:tcPr/>
                </a:tc>
              </a:tr>
            </a:tbl>
          </a:graphicData>
        </a:graphic>
      </p:graphicFrame>
      <p:graphicFrame>
        <p:nvGraphicFramePr>
          <p:cNvPr id="6" name="Table 5"/>
          <p:cNvGraphicFramePr/>
          <p:nvPr/>
        </p:nvGraphicFramePr>
        <p:xfrm>
          <a:off x="609600" y="4201160"/>
          <a:ext cx="8402320" cy="2237740"/>
        </p:xfrm>
        <a:graphic>
          <a:graphicData uri="http://schemas.openxmlformats.org/drawingml/2006/table">
            <a:tbl>
              <a:tblPr firstRow="1" bandRow="1">
                <a:tableStyleId>{5C22544A-7EE6-4342-B048-85BDC9FD1C3A}</a:tableStyleId>
              </a:tblPr>
              <a:tblGrid>
                <a:gridCol w="4201160"/>
                <a:gridCol w="4201160"/>
              </a:tblGrid>
              <a:tr h="559435">
                <a:tc>
                  <a:txBody>
                    <a:bodyPr/>
                    <a:p>
                      <a:pPr algn="ctr">
                        <a:buNone/>
                      </a:pPr>
                      <a:r>
                        <a:rPr lang="en-IN" altLang="en-US"/>
                        <a:t>MICROEMULGELS</a:t>
                      </a:r>
                      <a:endParaRPr lang="en-IN" altLang="en-US"/>
                    </a:p>
                  </a:txBody>
                  <a:tcPr/>
                </a:tc>
                <a:tc>
                  <a:txBody>
                    <a:bodyPr/>
                    <a:p>
                      <a:pPr algn="ctr">
                        <a:buNone/>
                      </a:pPr>
                      <a:r>
                        <a:rPr lang="en-IN" altLang="en-US"/>
                        <a:t>SPREADABILITY</a:t>
                      </a:r>
                      <a:endParaRPr lang="en-IN" altLang="en-US"/>
                    </a:p>
                  </a:txBody>
                  <a:tcPr/>
                </a:tc>
              </a:tr>
              <a:tr h="559435">
                <a:tc>
                  <a:txBody>
                    <a:bodyPr/>
                    <a:p>
                      <a:pPr algn="ctr">
                        <a:buNone/>
                      </a:pPr>
                      <a:r>
                        <a:rPr lang="en-IN" altLang="en-US" sz="1800">
                          <a:sym typeface="+mn-ea"/>
                        </a:rPr>
                        <a:t>MEG-1</a:t>
                      </a:r>
                      <a:endParaRPr lang="en-IN" altLang="en-US" sz="1800"/>
                    </a:p>
                    <a:p>
                      <a:pPr algn="ctr">
                        <a:buNone/>
                      </a:pPr>
                      <a:endParaRPr lang="en-US"/>
                    </a:p>
                  </a:txBody>
                  <a:tcPr/>
                </a:tc>
                <a:tc>
                  <a:txBody>
                    <a:bodyPr/>
                    <a:p>
                      <a:pPr algn="ctr">
                        <a:buNone/>
                      </a:pPr>
                      <a:r>
                        <a:rPr lang="en-IN" altLang="en-US"/>
                        <a:t>20.80</a:t>
                      </a:r>
                      <a:endParaRPr lang="en-IN" altLang="en-US"/>
                    </a:p>
                  </a:txBody>
                  <a:tcPr/>
                </a:tc>
              </a:tr>
              <a:tr h="559435">
                <a:tc>
                  <a:txBody>
                    <a:bodyPr/>
                    <a:p>
                      <a:pPr algn="ctr">
                        <a:buNone/>
                      </a:pPr>
                      <a:r>
                        <a:rPr lang="en-IN" altLang="en-US"/>
                        <a:t>MEG-2</a:t>
                      </a:r>
                      <a:endParaRPr lang="en-IN" altLang="en-US"/>
                    </a:p>
                  </a:txBody>
                  <a:tcPr/>
                </a:tc>
                <a:tc>
                  <a:txBody>
                    <a:bodyPr/>
                    <a:p>
                      <a:pPr algn="ctr">
                        <a:buNone/>
                      </a:pPr>
                      <a:r>
                        <a:rPr lang="en-IN" altLang="en-US"/>
                        <a:t>20.70</a:t>
                      </a:r>
                      <a:endParaRPr lang="en-IN" altLang="en-US"/>
                    </a:p>
                  </a:txBody>
                  <a:tcPr/>
                </a:tc>
              </a:tr>
              <a:tr h="559435">
                <a:tc>
                  <a:txBody>
                    <a:bodyPr/>
                    <a:p>
                      <a:pPr algn="ctr">
                        <a:buNone/>
                      </a:pPr>
                      <a:r>
                        <a:rPr lang="en-IN" altLang="en-US"/>
                        <a:t>MEG-3</a:t>
                      </a:r>
                      <a:endParaRPr lang="en-IN" altLang="en-US"/>
                    </a:p>
                  </a:txBody>
                  <a:tcPr/>
                </a:tc>
                <a:tc>
                  <a:txBody>
                    <a:bodyPr/>
                    <a:p>
                      <a:pPr algn="ctr">
                        <a:buNone/>
                      </a:pPr>
                      <a:r>
                        <a:rPr lang="en-IN" altLang="en-US"/>
                        <a:t>20.75</a:t>
                      </a:r>
                      <a:endParaRPr lang="en-IN" altLang="en-US"/>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2400" b="1">
                <a:latin typeface="Times New Roman" panose="02020603050405020304" pitchFamily="18" charset="0"/>
                <a:cs typeface="Times New Roman" panose="02020603050405020304" pitchFamily="18" charset="0"/>
              </a:rPr>
              <a:t>EVALUATION MICROEMULSION BASED GEL</a:t>
            </a:r>
            <a:endParaRPr lang="en-IN" altLang="en-US" sz="2400" b="1">
              <a:latin typeface="Times New Roman" panose="02020603050405020304" pitchFamily="18" charset="0"/>
              <a:cs typeface="Times New Roman" panose="02020603050405020304" pitchFamily="18" charset="0"/>
            </a:endParaRPr>
          </a:p>
        </p:txBody>
      </p:sp>
      <p:graphicFrame>
        <p:nvGraphicFramePr>
          <p:cNvPr id="5" name="Content Placeholder 4"/>
          <p:cNvGraphicFramePr/>
          <p:nvPr>
            <p:ph sz="half" idx="1"/>
          </p:nvPr>
        </p:nvGraphicFramePr>
        <p:xfrm>
          <a:off x="609600" y="1174750"/>
          <a:ext cx="5384800" cy="4434840"/>
        </p:xfrm>
        <a:graphic>
          <a:graphicData uri="http://schemas.openxmlformats.org/drawingml/2006/table">
            <a:tbl>
              <a:tblPr firstRow="1" bandRow="1">
                <a:tableStyleId>{5C22544A-7EE6-4342-B048-85BDC9FD1C3A}</a:tableStyleId>
              </a:tblPr>
              <a:tblGrid>
                <a:gridCol w="2692400"/>
                <a:gridCol w="2692400"/>
              </a:tblGrid>
              <a:tr h="1108710">
                <a:tc>
                  <a:txBody>
                    <a:bodyPr/>
                    <a:p>
                      <a:pPr algn="ctr">
                        <a:buNone/>
                      </a:pPr>
                      <a:r>
                        <a:rPr lang="en-IN" altLang="en-US">
                          <a:latin typeface="Times New Roman" panose="02020603050405020304" pitchFamily="18" charset="0"/>
                          <a:cs typeface="Times New Roman" panose="02020603050405020304" pitchFamily="18" charset="0"/>
                        </a:rPr>
                        <a:t>MICROEMULGELS</a:t>
                      </a:r>
                      <a:endParaRPr lang="en-IN" altLang="en-US">
                        <a:latin typeface="Times New Roman" panose="02020603050405020304" pitchFamily="18" charset="0"/>
                        <a:cs typeface="Times New Roman" panose="02020603050405020304" pitchFamily="18" charset="0"/>
                      </a:endParaRPr>
                    </a:p>
                  </a:txBody>
                  <a:tcPr/>
                </a:tc>
                <a:tc>
                  <a:txBody>
                    <a:bodyPr/>
                    <a:p>
                      <a:pPr algn="ctr">
                        <a:buNone/>
                      </a:pPr>
                      <a:r>
                        <a:rPr lang="en-IN" altLang="en-US">
                          <a:latin typeface="Times New Roman" panose="02020603050405020304" pitchFamily="18" charset="0"/>
                          <a:cs typeface="Times New Roman" panose="02020603050405020304" pitchFamily="18" charset="0"/>
                        </a:rPr>
                        <a:t>HOMOGENEITY</a:t>
                      </a:r>
                      <a:endParaRPr lang="en-IN" altLang="en-US">
                        <a:latin typeface="Times New Roman" panose="02020603050405020304" pitchFamily="18" charset="0"/>
                        <a:cs typeface="Times New Roman" panose="02020603050405020304" pitchFamily="18" charset="0"/>
                      </a:endParaRPr>
                    </a:p>
                  </a:txBody>
                  <a:tcPr/>
                </a:tc>
              </a:tr>
              <a:tr h="1108710">
                <a:tc>
                  <a:txBody>
                    <a:bodyPr/>
                    <a:p>
                      <a:pPr algn="ctr">
                        <a:buNone/>
                      </a:pPr>
                      <a:r>
                        <a:rPr lang="en-IN" altLang="en-US">
                          <a:latin typeface="Times New Roman" panose="02020603050405020304" pitchFamily="18" charset="0"/>
                          <a:cs typeface="Times New Roman" panose="02020603050405020304" pitchFamily="18" charset="0"/>
                        </a:rPr>
                        <a:t>MEG-1</a:t>
                      </a:r>
                      <a:endParaRPr lang="en-IN" altLang="en-US">
                        <a:latin typeface="Times New Roman" panose="02020603050405020304" pitchFamily="18" charset="0"/>
                        <a:cs typeface="Times New Roman" panose="02020603050405020304" pitchFamily="18" charset="0"/>
                      </a:endParaRPr>
                    </a:p>
                  </a:txBody>
                  <a:tcPr/>
                </a:tc>
                <a:tc>
                  <a:txBody>
                    <a:bodyPr/>
                    <a:p>
                      <a:pPr algn="ctr">
                        <a:buNone/>
                      </a:pPr>
                      <a:r>
                        <a:rPr lang="en-IN" altLang="en-US">
                          <a:latin typeface="Times New Roman" panose="02020603050405020304" pitchFamily="18" charset="0"/>
                          <a:cs typeface="Times New Roman" panose="02020603050405020304" pitchFamily="18" charset="0"/>
                        </a:rPr>
                        <a:t>Good</a:t>
                      </a:r>
                      <a:endParaRPr lang="en-IN" altLang="en-US">
                        <a:latin typeface="Times New Roman" panose="02020603050405020304" pitchFamily="18" charset="0"/>
                        <a:cs typeface="Times New Roman" panose="02020603050405020304" pitchFamily="18" charset="0"/>
                      </a:endParaRPr>
                    </a:p>
                  </a:txBody>
                  <a:tcPr/>
                </a:tc>
              </a:tr>
              <a:tr h="1108710">
                <a:tc>
                  <a:txBody>
                    <a:bodyPr/>
                    <a:p>
                      <a:pPr algn="ctr">
                        <a:buNone/>
                      </a:pPr>
                      <a:r>
                        <a:rPr lang="en-IN" altLang="en-US">
                          <a:latin typeface="Times New Roman" panose="02020603050405020304" pitchFamily="18" charset="0"/>
                          <a:cs typeface="Times New Roman" panose="02020603050405020304" pitchFamily="18" charset="0"/>
                        </a:rPr>
                        <a:t>MEG-2</a:t>
                      </a:r>
                      <a:endParaRPr lang="en-IN" altLang="en-US">
                        <a:latin typeface="Times New Roman" panose="02020603050405020304" pitchFamily="18" charset="0"/>
                        <a:cs typeface="Times New Roman" panose="02020603050405020304" pitchFamily="18" charset="0"/>
                      </a:endParaRPr>
                    </a:p>
                  </a:txBody>
                  <a:tcPr/>
                </a:tc>
                <a:tc>
                  <a:txBody>
                    <a:bodyPr/>
                    <a:p>
                      <a:pPr algn="ctr">
                        <a:buNone/>
                      </a:pPr>
                      <a:r>
                        <a:rPr lang="en-IN" altLang="en-US">
                          <a:latin typeface="Times New Roman" panose="02020603050405020304" pitchFamily="18" charset="0"/>
                          <a:cs typeface="Times New Roman" panose="02020603050405020304" pitchFamily="18" charset="0"/>
                        </a:rPr>
                        <a:t>Good</a:t>
                      </a:r>
                      <a:endParaRPr lang="en-IN" altLang="en-US">
                        <a:latin typeface="Times New Roman" panose="02020603050405020304" pitchFamily="18" charset="0"/>
                        <a:cs typeface="Times New Roman" panose="02020603050405020304" pitchFamily="18" charset="0"/>
                      </a:endParaRPr>
                    </a:p>
                  </a:txBody>
                  <a:tcPr/>
                </a:tc>
              </a:tr>
              <a:tr h="1108710">
                <a:tc>
                  <a:txBody>
                    <a:bodyPr/>
                    <a:p>
                      <a:pPr algn="ctr">
                        <a:buNone/>
                      </a:pPr>
                      <a:r>
                        <a:rPr lang="en-IN" altLang="en-US">
                          <a:latin typeface="Times New Roman" panose="02020603050405020304" pitchFamily="18" charset="0"/>
                          <a:cs typeface="Times New Roman" panose="02020603050405020304" pitchFamily="18" charset="0"/>
                        </a:rPr>
                        <a:t>MEG-3</a:t>
                      </a:r>
                      <a:endParaRPr lang="en-IN" altLang="en-US">
                        <a:latin typeface="Times New Roman" panose="02020603050405020304" pitchFamily="18" charset="0"/>
                        <a:cs typeface="Times New Roman" panose="02020603050405020304" pitchFamily="18" charset="0"/>
                      </a:endParaRPr>
                    </a:p>
                  </a:txBody>
                  <a:tcPr/>
                </a:tc>
                <a:tc>
                  <a:txBody>
                    <a:bodyPr/>
                    <a:p>
                      <a:pPr algn="ctr">
                        <a:buNone/>
                      </a:pPr>
                      <a:r>
                        <a:rPr lang="en-IN" altLang="en-US">
                          <a:latin typeface="Times New Roman" panose="02020603050405020304" pitchFamily="18" charset="0"/>
                          <a:cs typeface="Times New Roman" panose="02020603050405020304" pitchFamily="18" charset="0"/>
                        </a:rPr>
                        <a:t>Good</a:t>
                      </a:r>
                      <a:endParaRPr lang="en-IN" altLang="en-US">
                        <a:latin typeface="Times New Roman" panose="02020603050405020304" pitchFamily="18" charset="0"/>
                        <a:cs typeface="Times New Roman" panose="02020603050405020304" pitchFamily="18" charset="0"/>
                      </a:endParaRPr>
                    </a:p>
                  </a:txBody>
                  <a:tcPr/>
                </a:tc>
              </a:tr>
            </a:tbl>
          </a:graphicData>
        </a:graphic>
      </p:graphicFrame>
      <p:graphicFrame>
        <p:nvGraphicFramePr>
          <p:cNvPr id="6" name="Content Placeholder 5"/>
          <p:cNvGraphicFramePr/>
          <p:nvPr>
            <p:ph sz="half" idx="2"/>
          </p:nvPr>
        </p:nvGraphicFramePr>
        <p:xfrm>
          <a:off x="6197600" y="1174750"/>
          <a:ext cx="5384800" cy="4434840"/>
        </p:xfrm>
        <a:graphic>
          <a:graphicData uri="http://schemas.openxmlformats.org/drawingml/2006/table">
            <a:tbl>
              <a:tblPr firstRow="1" bandRow="1">
                <a:tableStyleId>{5C22544A-7EE6-4342-B048-85BDC9FD1C3A}</a:tableStyleId>
              </a:tblPr>
              <a:tblGrid>
                <a:gridCol w="2692400"/>
                <a:gridCol w="2692400"/>
              </a:tblGrid>
              <a:tr h="1108710">
                <a:tc>
                  <a:txBody>
                    <a:bodyPr/>
                    <a:p>
                      <a:pPr>
                        <a:buNone/>
                      </a:pPr>
                      <a:r>
                        <a:rPr lang="en-IN" altLang="en-US">
                          <a:latin typeface="Times New Roman" panose="02020603050405020304" pitchFamily="18" charset="0"/>
                          <a:cs typeface="Times New Roman" panose="02020603050405020304" pitchFamily="18" charset="0"/>
                        </a:rPr>
                        <a:t>MICROEMULGELS</a:t>
                      </a:r>
                      <a:endParaRPr lang="en-IN" altLang="en-US">
                        <a:latin typeface="Times New Roman" panose="02020603050405020304" pitchFamily="18" charset="0"/>
                        <a:cs typeface="Times New Roman" panose="02020603050405020304" pitchFamily="18" charset="0"/>
                      </a:endParaRPr>
                    </a:p>
                  </a:txBody>
                  <a:tcPr/>
                </a:tc>
                <a:tc>
                  <a:txBody>
                    <a:bodyPr/>
                    <a:p>
                      <a:pPr>
                        <a:buNone/>
                      </a:pPr>
                      <a:r>
                        <a:rPr lang="en-IN" altLang="en-US">
                          <a:latin typeface="Times New Roman" panose="02020603050405020304" pitchFamily="18" charset="0"/>
                          <a:cs typeface="Times New Roman" panose="02020603050405020304" pitchFamily="18" charset="0"/>
                        </a:rPr>
                        <a:t>VISCOSITY</a:t>
                      </a:r>
                      <a:endParaRPr lang="en-IN" altLang="en-US">
                        <a:latin typeface="Times New Roman" panose="02020603050405020304" pitchFamily="18" charset="0"/>
                        <a:cs typeface="Times New Roman" panose="02020603050405020304" pitchFamily="18" charset="0"/>
                      </a:endParaRPr>
                    </a:p>
                  </a:txBody>
                  <a:tcPr/>
                </a:tc>
              </a:tr>
              <a:tr h="1108710">
                <a:tc>
                  <a:txBody>
                    <a:bodyPr/>
                    <a:p>
                      <a:pPr algn="ctr">
                        <a:buNone/>
                      </a:pPr>
                      <a:r>
                        <a:rPr lang="en-IN" altLang="en-US">
                          <a:latin typeface="Times New Roman" panose="02020603050405020304" pitchFamily="18" charset="0"/>
                          <a:cs typeface="Times New Roman" panose="02020603050405020304" pitchFamily="18" charset="0"/>
                        </a:rPr>
                        <a:t>MEG-1</a:t>
                      </a:r>
                      <a:endParaRPr lang="en-IN" altLang="en-US">
                        <a:latin typeface="Times New Roman" panose="02020603050405020304" pitchFamily="18" charset="0"/>
                        <a:cs typeface="Times New Roman" panose="02020603050405020304" pitchFamily="18" charset="0"/>
                      </a:endParaRPr>
                    </a:p>
                  </a:txBody>
                  <a:tcPr/>
                </a:tc>
                <a:tc>
                  <a:txBody>
                    <a:bodyPr/>
                    <a:p>
                      <a:pPr algn="ctr">
                        <a:buNone/>
                      </a:pPr>
                      <a:r>
                        <a:rPr lang="en-IN" altLang="en-US">
                          <a:latin typeface="Times New Roman" panose="02020603050405020304" pitchFamily="18" charset="0"/>
                          <a:cs typeface="Times New Roman" panose="02020603050405020304" pitchFamily="18" charset="0"/>
                        </a:rPr>
                        <a:t>1540</a:t>
                      </a:r>
                      <a:endParaRPr lang="en-IN" altLang="en-US">
                        <a:latin typeface="Times New Roman" panose="02020603050405020304" pitchFamily="18" charset="0"/>
                        <a:cs typeface="Times New Roman" panose="02020603050405020304" pitchFamily="18" charset="0"/>
                      </a:endParaRPr>
                    </a:p>
                  </a:txBody>
                  <a:tcPr/>
                </a:tc>
              </a:tr>
              <a:tr h="1108710">
                <a:tc>
                  <a:txBody>
                    <a:bodyPr/>
                    <a:p>
                      <a:pPr algn="ctr">
                        <a:buNone/>
                      </a:pPr>
                      <a:r>
                        <a:rPr lang="en-IN" altLang="en-US">
                          <a:latin typeface="Times New Roman" panose="02020603050405020304" pitchFamily="18" charset="0"/>
                          <a:cs typeface="Times New Roman" panose="02020603050405020304" pitchFamily="18" charset="0"/>
                        </a:rPr>
                        <a:t>MEG-2</a:t>
                      </a:r>
                      <a:endParaRPr lang="en-IN" altLang="en-US">
                        <a:latin typeface="Times New Roman" panose="02020603050405020304" pitchFamily="18" charset="0"/>
                        <a:cs typeface="Times New Roman" panose="02020603050405020304" pitchFamily="18" charset="0"/>
                      </a:endParaRPr>
                    </a:p>
                  </a:txBody>
                  <a:tcPr/>
                </a:tc>
                <a:tc>
                  <a:txBody>
                    <a:bodyPr/>
                    <a:p>
                      <a:pPr algn="ctr">
                        <a:buNone/>
                      </a:pPr>
                      <a:r>
                        <a:rPr lang="en-IN" altLang="en-US">
                          <a:latin typeface="Times New Roman" panose="02020603050405020304" pitchFamily="18" charset="0"/>
                          <a:cs typeface="Times New Roman" panose="02020603050405020304" pitchFamily="18" charset="0"/>
                        </a:rPr>
                        <a:t>1100</a:t>
                      </a:r>
                      <a:endParaRPr lang="en-IN" altLang="en-US">
                        <a:latin typeface="Times New Roman" panose="02020603050405020304" pitchFamily="18" charset="0"/>
                        <a:cs typeface="Times New Roman" panose="02020603050405020304" pitchFamily="18" charset="0"/>
                      </a:endParaRPr>
                    </a:p>
                  </a:txBody>
                  <a:tcPr/>
                </a:tc>
              </a:tr>
              <a:tr h="1108710">
                <a:tc>
                  <a:txBody>
                    <a:bodyPr/>
                    <a:p>
                      <a:pPr algn="ctr">
                        <a:buNone/>
                      </a:pPr>
                      <a:r>
                        <a:rPr lang="en-IN" altLang="en-US">
                          <a:latin typeface="Times New Roman" panose="02020603050405020304" pitchFamily="18" charset="0"/>
                          <a:cs typeface="Times New Roman" panose="02020603050405020304" pitchFamily="18" charset="0"/>
                        </a:rPr>
                        <a:t>MEG-3</a:t>
                      </a:r>
                      <a:endParaRPr lang="en-IN" altLang="en-US">
                        <a:latin typeface="Times New Roman" panose="02020603050405020304" pitchFamily="18" charset="0"/>
                        <a:cs typeface="Times New Roman" panose="02020603050405020304" pitchFamily="18" charset="0"/>
                      </a:endParaRPr>
                    </a:p>
                  </a:txBody>
                  <a:tcPr/>
                </a:tc>
                <a:tc>
                  <a:txBody>
                    <a:bodyPr/>
                    <a:p>
                      <a:pPr algn="ctr">
                        <a:buNone/>
                      </a:pPr>
                      <a:r>
                        <a:rPr lang="en-IN" altLang="en-US">
                          <a:latin typeface="Times New Roman" panose="02020603050405020304" pitchFamily="18" charset="0"/>
                          <a:cs typeface="Times New Roman" panose="02020603050405020304" pitchFamily="18" charset="0"/>
                        </a:rPr>
                        <a:t>850</a:t>
                      </a:r>
                      <a:endParaRPr lang="en-IN" altLang="en-US">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2400">
                <a:latin typeface="Times New Roman" panose="02020603050405020304" pitchFamily="18" charset="0"/>
                <a:cs typeface="Times New Roman" panose="02020603050405020304" pitchFamily="18" charset="0"/>
              </a:rPr>
              <a:t>EVALUATION OF MICROEMULSION BASED GEL</a:t>
            </a:r>
            <a:endParaRPr lang="en-IN" altLang="en-US" sz="2400">
              <a:latin typeface="Times New Roman" panose="02020603050405020304" pitchFamily="18" charset="0"/>
              <a:cs typeface="Times New Roman" panose="02020603050405020304" pitchFamily="18" charset="0"/>
            </a:endParaRPr>
          </a:p>
        </p:txBody>
      </p:sp>
      <p:graphicFrame>
        <p:nvGraphicFramePr>
          <p:cNvPr id="5" name="Content Placeholder 4"/>
          <p:cNvGraphicFramePr/>
          <p:nvPr>
            <p:ph sz="half" idx="1"/>
          </p:nvPr>
        </p:nvGraphicFramePr>
        <p:xfrm>
          <a:off x="609600" y="1174750"/>
          <a:ext cx="8649970" cy="3997960"/>
        </p:xfrm>
        <a:graphic>
          <a:graphicData uri="http://schemas.openxmlformats.org/drawingml/2006/table">
            <a:tbl>
              <a:tblPr firstRow="1" bandRow="1">
                <a:tableStyleId>{5C22544A-7EE6-4342-B048-85BDC9FD1C3A}</a:tableStyleId>
              </a:tblPr>
              <a:tblGrid>
                <a:gridCol w="4324985"/>
                <a:gridCol w="4324985"/>
              </a:tblGrid>
              <a:tr h="999490">
                <a:tc>
                  <a:txBody>
                    <a:bodyPr/>
                    <a:p>
                      <a:pPr algn="ctr">
                        <a:buNone/>
                      </a:pPr>
                      <a:r>
                        <a:rPr lang="en-IN" altLang="en-US">
                          <a:latin typeface="Times New Roman" panose="02020603050405020304" pitchFamily="18" charset="0"/>
                          <a:cs typeface="Times New Roman" panose="02020603050405020304" pitchFamily="18" charset="0"/>
                        </a:rPr>
                        <a:t>MICROEMULGELS</a:t>
                      </a:r>
                      <a:endParaRPr lang="en-IN" altLang="en-US">
                        <a:latin typeface="Times New Roman" panose="02020603050405020304" pitchFamily="18" charset="0"/>
                        <a:cs typeface="Times New Roman" panose="02020603050405020304" pitchFamily="18" charset="0"/>
                      </a:endParaRPr>
                    </a:p>
                  </a:txBody>
                  <a:tcPr/>
                </a:tc>
                <a:tc>
                  <a:txBody>
                    <a:bodyPr/>
                    <a:p>
                      <a:pPr algn="ctr">
                        <a:buNone/>
                      </a:pPr>
                      <a:r>
                        <a:rPr lang="en-IN" altLang="en-US">
                          <a:latin typeface="Times New Roman" panose="02020603050405020304" pitchFamily="18" charset="0"/>
                          <a:cs typeface="Times New Roman" panose="02020603050405020304" pitchFamily="18" charset="0"/>
                        </a:rPr>
                        <a:t>DRUG CONTENT</a:t>
                      </a:r>
                      <a:endParaRPr lang="en-IN" altLang="en-US">
                        <a:latin typeface="Times New Roman" panose="02020603050405020304" pitchFamily="18" charset="0"/>
                        <a:cs typeface="Times New Roman" panose="02020603050405020304" pitchFamily="18" charset="0"/>
                      </a:endParaRPr>
                    </a:p>
                  </a:txBody>
                  <a:tcPr/>
                </a:tc>
              </a:tr>
              <a:tr h="999490">
                <a:tc>
                  <a:txBody>
                    <a:bodyPr/>
                    <a:p>
                      <a:pPr algn="ctr">
                        <a:buNone/>
                      </a:pPr>
                      <a:r>
                        <a:rPr lang="en-IN" altLang="en-US">
                          <a:latin typeface="Times New Roman" panose="02020603050405020304" pitchFamily="18" charset="0"/>
                          <a:cs typeface="Times New Roman" panose="02020603050405020304" pitchFamily="18" charset="0"/>
                        </a:rPr>
                        <a:t>MEG-1</a:t>
                      </a:r>
                      <a:endParaRPr lang="en-IN" altLang="en-US">
                        <a:latin typeface="Times New Roman" panose="02020603050405020304" pitchFamily="18" charset="0"/>
                        <a:cs typeface="Times New Roman" panose="02020603050405020304" pitchFamily="18" charset="0"/>
                      </a:endParaRPr>
                    </a:p>
                  </a:txBody>
                  <a:tcPr/>
                </a:tc>
                <a:tc>
                  <a:txBody>
                    <a:bodyPr/>
                    <a:p>
                      <a:pPr algn="ctr">
                        <a:buNone/>
                      </a:pPr>
                      <a:r>
                        <a:rPr lang="en-IN" altLang="en-US">
                          <a:latin typeface="Times New Roman" panose="02020603050405020304" pitchFamily="18" charset="0"/>
                          <a:cs typeface="Times New Roman" panose="02020603050405020304" pitchFamily="18" charset="0"/>
                        </a:rPr>
                        <a:t>87.50</a:t>
                      </a:r>
                      <a:endParaRPr lang="en-IN" altLang="en-US">
                        <a:latin typeface="Times New Roman" panose="02020603050405020304" pitchFamily="18" charset="0"/>
                        <a:cs typeface="Times New Roman" panose="02020603050405020304" pitchFamily="18" charset="0"/>
                      </a:endParaRPr>
                    </a:p>
                  </a:txBody>
                  <a:tcPr/>
                </a:tc>
              </a:tr>
              <a:tr h="999490">
                <a:tc>
                  <a:txBody>
                    <a:bodyPr/>
                    <a:p>
                      <a:pPr algn="ctr">
                        <a:buNone/>
                      </a:pPr>
                      <a:r>
                        <a:rPr lang="en-IN" altLang="en-US">
                          <a:latin typeface="Times New Roman" panose="02020603050405020304" pitchFamily="18" charset="0"/>
                          <a:cs typeface="Times New Roman" panose="02020603050405020304" pitchFamily="18" charset="0"/>
                        </a:rPr>
                        <a:t>MEG-2</a:t>
                      </a:r>
                      <a:endParaRPr lang="en-IN" altLang="en-US">
                        <a:latin typeface="Times New Roman" panose="02020603050405020304" pitchFamily="18" charset="0"/>
                        <a:cs typeface="Times New Roman" panose="02020603050405020304" pitchFamily="18" charset="0"/>
                      </a:endParaRPr>
                    </a:p>
                  </a:txBody>
                  <a:tcPr/>
                </a:tc>
                <a:tc>
                  <a:txBody>
                    <a:bodyPr/>
                    <a:p>
                      <a:pPr algn="ctr">
                        <a:buNone/>
                      </a:pPr>
                      <a:r>
                        <a:rPr lang="en-IN" altLang="en-US">
                          <a:latin typeface="Times New Roman" panose="02020603050405020304" pitchFamily="18" charset="0"/>
                          <a:cs typeface="Times New Roman" panose="02020603050405020304" pitchFamily="18" charset="0"/>
                        </a:rPr>
                        <a:t>60.75</a:t>
                      </a:r>
                      <a:endParaRPr lang="en-IN" altLang="en-US">
                        <a:latin typeface="Times New Roman" panose="02020603050405020304" pitchFamily="18" charset="0"/>
                        <a:cs typeface="Times New Roman" panose="02020603050405020304" pitchFamily="18" charset="0"/>
                      </a:endParaRPr>
                    </a:p>
                  </a:txBody>
                  <a:tcPr/>
                </a:tc>
              </a:tr>
              <a:tr h="999490">
                <a:tc>
                  <a:txBody>
                    <a:bodyPr/>
                    <a:p>
                      <a:pPr algn="ctr">
                        <a:buNone/>
                      </a:pPr>
                      <a:r>
                        <a:rPr lang="en-IN" altLang="en-US">
                          <a:latin typeface="Times New Roman" panose="02020603050405020304" pitchFamily="18" charset="0"/>
                          <a:cs typeface="Times New Roman" panose="02020603050405020304" pitchFamily="18" charset="0"/>
                        </a:rPr>
                        <a:t>MEG-3</a:t>
                      </a:r>
                      <a:endParaRPr lang="en-IN" altLang="en-US">
                        <a:latin typeface="Times New Roman" panose="02020603050405020304" pitchFamily="18" charset="0"/>
                        <a:cs typeface="Times New Roman" panose="02020603050405020304" pitchFamily="18" charset="0"/>
                      </a:endParaRPr>
                    </a:p>
                  </a:txBody>
                  <a:tcPr/>
                </a:tc>
                <a:tc>
                  <a:txBody>
                    <a:bodyPr/>
                    <a:p>
                      <a:pPr algn="ctr">
                        <a:buNone/>
                      </a:pPr>
                      <a:r>
                        <a:rPr lang="en-IN" altLang="en-US">
                          <a:latin typeface="Times New Roman" panose="02020603050405020304" pitchFamily="18" charset="0"/>
                          <a:cs typeface="Times New Roman" panose="02020603050405020304" pitchFamily="18" charset="0"/>
                        </a:rPr>
                        <a:t>90.88</a:t>
                      </a:r>
                      <a:endParaRPr lang="en-IN" altLang="en-US">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sz="2800" b="1">
                <a:latin typeface="Times New Roman" panose="02020603050405020304" pitchFamily="18" charset="0"/>
                <a:cs typeface="Times New Roman" panose="02020603050405020304" pitchFamily="18" charset="0"/>
              </a:rPr>
              <a:t>FUTURE WORK PLANS</a:t>
            </a:r>
            <a:endParaRPr lang="en-IN" altLang="en-US" sz="28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algn="just">
              <a:buFont typeface="Arial" panose="020B0604020202020204" pitchFamily="34" charset="0"/>
              <a:buChar char="•"/>
            </a:pPr>
            <a:r>
              <a:rPr lang="en-US" altLang="en-IN" sz="2400">
                <a:latin typeface="Times New Roman" panose="02020603050405020304" pitchFamily="18" charset="0"/>
                <a:cs typeface="Times New Roman" panose="02020603050405020304" pitchFamily="18" charset="0"/>
              </a:rPr>
              <a:t> </a:t>
            </a:r>
            <a:r>
              <a:rPr lang="en-US" altLang="en-IN" sz="2400">
                <a:latin typeface="Times New Roman" panose="02020603050405020304" pitchFamily="18" charset="0"/>
                <a:cs typeface="Times New Roman" panose="02020603050405020304" pitchFamily="18" charset="0"/>
              </a:rPr>
              <a:t>In-vitro permeation study</a:t>
            </a:r>
            <a:endParaRPr lang="en-US" altLang="en-IN" sz="24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altLang="en-IN" sz="2400">
                <a:latin typeface="Times New Roman" panose="02020603050405020304" pitchFamily="18" charset="0"/>
                <a:cs typeface="Times New Roman" panose="02020603050405020304" pitchFamily="18" charset="0"/>
              </a:rPr>
              <a:t> Drug kinetic release rate</a:t>
            </a:r>
            <a:endParaRPr lang="en-US" altLang="en-IN" sz="24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altLang="en-IN" sz="2400">
                <a:latin typeface="Times New Roman" panose="02020603050405020304" pitchFamily="18" charset="0"/>
                <a:cs typeface="Times New Roman" panose="02020603050405020304" pitchFamily="18" charset="0"/>
              </a:rPr>
              <a:t> Zero order kinetic model</a:t>
            </a:r>
            <a:endParaRPr lang="en-US" altLang="en-IN" sz="24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altLang="en-IN" sz="2400">
                <a:latin typeface="Times New Roman" panose="02020603050405020304" pitchFamily="18" charset="0"/>
                <a:cs typeface="Times New Roman" panose="02020603050405020304" pitchFamily="18" charset="0"/>
              </a:rPr>
              <a:t> First order kinetic model</a:t>
            </a:r>
            <a:endParaRPr lang="en-US" altLang="en-IN" sz="24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altLang="en-IN" sz="2400">
                <a:latin typeface="Times New Roman" panose="02020603050405020304" pitchFamily="18" charset="0"/>
                <a:cs typeface="Times New Roman" panose="02020603050405020304" pitchFamily="18" charset="0"/>
              </a:rPr>
              <a:t> Higuchi kinetic release rate</a:t>
            </a:r>
            <a:endParaRPr lang="en-US" altLang="en-IN" sz="240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altLang="en-IN" sz="2400">
              <a:latin typeface="Times New Roman" panose="02020603050405020304" pitchFamily="18" charset="0"/>
              <a:cs typeface="Times New Roman" panose="02020603050405020304" pitchFamily="18" charset="0"/>
            </a:endParaRPr>
          </a:p>
          <a:p>
            <a:pPr marL="0" indent="0" algn="just">
              <a:buFont typeface="Wingdings" panose="05000000000000000000" charset="0"/>
              <a:buNone/>
            </a:pPr>
            <a:r>
              <a:rPr lang="en-US" altLang="en-IN" sz="2400">
                <a:latin typeface="Times New Roman" panose="02020603050405020304" pitchFamily="18" charset="0"/>
                <a:cs typeface="Times New Roman" panose="02020603050405020304" pitchFamily="18" charset="0"/>
              </a:rPr>
              <a:t>      </a:t>
            </a:r>
            <a:endParaRPr lang="en-US" altLang="en-IN"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t>REFERENCES</a:t>
            </a:r>
            <a:r>
              <a:rPr lang="en-US"/>
              <a:t> </a:t>
            </a:r>
            <a:endParaRPr lang="en-US"/>
          </a:p>
        </p:txBody>
      </p:sp>
      <p:sp>
        <p:nvSpPr>
          <p:cNvPr id="3" name="Content Placeholder 2"/>
          <p:cNvSpPr>
            <a:spLocks noGrp="1"/>
          </p:cNvSpPr>
          <p:nvPr>
            <p:ph idx="1"/>
          </p:nvPr>
        </p:nvSpPr>
        <p:spPr>
          <a:xfrm>
            <a:off x="609600" y="1174750"/>
            <a:ext cx="10972800" cy="5504180"/>
          </a:xfrm>
        </p:spPr>
        <p:txBody>
          <a:bodyPr/>
          <a:p>
            <a:pPr marL="0" indent="0">
              <a:buNone/>
            </a:pPr>
            <a:r>
              <a:rPr lang="en-US" sz="1600"/>
              <a:t>1</a:t>
            </a:r>
            <a:r>
              <a:rPr lang="en-US" sz="1600">
                <a:latin typeface="Times New Roman" panose="02020603050405020304" pitchFamily="18" charset="0"/>
                <a:cs typeface="Times New Roman" panose="02020603050405020304" pitchFamily="18" charset="0"/>
              </a:rPr>
              <a:t>.Singh R,Jat R,Narendra S,Rahul T. A Review on Liposomes as a Topical Drug delivery.</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2.Ashara KC, Paun JS, Soniawala MM,Chnda JR,Mendapara VP,Mri NM. Microemulgel:an overwhelming approach to improve therapeutic action of drug moiety. Saudi Pharm J. 2016;24(4):452-7.</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3.Sharma AK,Garg T,Goyal AK,Rath G.Role of microemulsions in advanced drug delivery.Artif Cells,Nano medicine Biotechnol.2016;44(4):1177-85.</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4.Ogbechie-Godec OA,Elbeulek N.Melasma:an up-to-Date comprehensive Review.</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5.Rajanala S,De CastroMaymone MB,Vashi NA, Melasma pathogenesis : A review of the latest research,pathological findings,and investigational therapies Dermatol Online J.2019;25(10).</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6.Handel AC,Mikt,LDB,Miot HA, Melasma:A Clinical and epidemiological review.An Bras Dermatol:2014;89(5):771-82.</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7.Jadhav A.Daundkar A,Morale D, Bhujbai N.Review on :Microemulsion a novel approach for drug delivery.IntI Pharm Sci Rev Res,2018;52(11):60-5.</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8.Mckesey J, Tovar A,Amit G.Melasma Treatment :An J Clin Dermatol,2019-53P.</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9.Kwon SH,Hwang YJ,Leu . SK,Park KC. Heterogenous pathology of Melasma nd its clinical implications. Int J Moll Sci.2016;17(6).</a:t>
            </a: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10.Sardana K,Ghunawat S.Rationale of using hypopigmenting of drugs and their clinnical applicaton in melasma.Expert Rev Clin Pharmacol.2014;891):123-34.</a:t>
            </a:r>
            <a:endParaRPr lang="en-US" sz="1600">
              <a:latin typeface="Times New Roman" panose="02020603050405020304" pitchFamily="18" charset="0"/>
              <a:cs typeface="Times New Roman" panose="02020603050405020304" pitchFamily="18" charset="0"/>
            </a:endParaRPr>
          </a:p>
          <a:p>
            <a:pPr marL="0" indent="0">
              <a:buNone/>
            </a:pPr>
            <a:r>
              <a:rPr lang="en-IN" altLang="en-US" sz="1600">
                <a:latin typeface="Times New Roman" panose="02020603050405020304" pitchFamily="18" charset="0"/>
                <a:cs typeface="Times New Roman" panose="02020603050405020304" pitchFamily="18" charset="0"/>
              </a:rPr>
              <a:t>11.Sanadal khan Syed Umar jan Rahman gul Formulation and evaluattion of metformin HCL release from topical preparation using two different types of membrane SSSN-0975-7066.</a:t>
            </a:r>
            <a:endParaRPr lang="en-IN" altLang="en-US" sz="1600">
              <a:latin typeface="Times New Roman" panose="02020603050405020304" pitchFamily="18" charset="0"/>
              <a:cs typeface="Times New Roman" panose="02020603050405020304" pitchFamily="18" charset="0"/>
            </a:endParaRPr>
          </a:p>
          <a:p>
            <a:pPr marL="0" indent="0">
              <a:buNone/>
            </a:pPr>
            <a:r>
              <a:rPr lang="en-IN" altLang="en-US" sz="1600">
                <a:latin typeface="Times New Roman" panose="02020603050405020304" pitchFamily="18" charset="0"/>
                <a:cs typeface="Times New Roman" panose="02020603050405020304" pitchFamily="18" charset="0"/>
              </a:rPr>
              <a:t>12. Farid Abbd Elhmeed rheem badria topical metformin effective in treatment of melasma 1407-1412.</a:t>
            </a:r>
            <a:endParaRPr lang="en-IN" altLang="en-US" sz="1600">
              <a:latin typeface="Times New Roman" panose="02020603050405020304" pitchFamily="18" charset="0"/>
              <a:cs typeface="Times New Roman" panose="02020603050405020304" pitchFamily="18" charset="0"/>
            </a:endParaRPr>
          </a:p>
          <a:p>
            <a:pPr marL="0" indent="0">
              <a:buNone/>
            </a:pPr>
            <a:endParaRPr lang="en-IN" altLang="en-US" sz="16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6"/>
          <p:cNvGraphicFramePr>
            <a:graphicFrameLocks noGrp="1"/>
          </p:cNvGraphicFramePr>
          <p:nvPr>
            <p:ph idx="1"/>
          </p:nvPr>
        </p:nvGraphicFramePr>
        <p:xfrm>
          <a:off x="328295" y="190500"/>
          <a:ext cx="11622405" cy="6353175"/>
        </p:xfrm>
        <a:graphic>
          <a:graphicData uri="http://schemas.openxmlformats.org/drawingml/2006/table">
            <a:tbl>
              <a:tblPr>
                <a:tableStyleId>{5C22544A-7EE6-4342-B048-85BDC9FD1C3A}</a:tableStyleId>
              </a:tblPr>
              <a:tblGrid>
                <a:gridCol w="2241550"/>
                <a:gridCol w="916305"/>
                <a:gridCol w="887095"/>
                <a:gridCol w="897890"/>
                <a:gridCol w="944245"/>
                <a:gridCol w="982345"/>
                <a:gridCol w="948690"/>
                <a:gridCol w="941070"/>
                <a:gridCol w="1016000"/>
                <a:gridCol w="923290"/>
                <a:gridCol w="923925"/>
              </a:tblGrid>
              <a:tr h="244475">
                <a:tc>
                  <a:txBody>
                    <a:bodyPr/>
                    <a:p>
                      <a:r>
                        <a:rPr lang="en-IN" sz="900" b="1" dirty="0">
                          <a:solidFill>
                            <a:schemeClr val="tx1"/>
                          </a:solidFill>
                          <a:latin typeface="Times New Roman" panose="02020603050405020304" pitchFamily="18" charset="0"/>
                          <a:cs typeface="Times New Roman" panose="02020603050405020304" pitchFamily="18" charset="0"/>
                        </a:rPr>
                        <a:t>DURATION / ACTIVITY</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JUL</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AUG</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SEP</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OCT</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NOV</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DEC</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JAN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FEB</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MAR</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r>
                        <a:rPr lang="en-IN" sz="900" b="1" dirty="0">
                          <a:solidFill>
                            <a:schemeClr val="tx1"/>
                          </a:solidFill>
                          <a:latin typeface="Times New Roman" panose="02020603050405020304" pitchFamily="18" charset="0"/>
                          <a:cs typeface="Times New Roman" panose="02020603050405020304" pitchFamily="18" charset="0"/>
                        </a:rPr>
                        <a:t>APRIL </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9395">
                <a:tc gridSpan="10">
                  <a:txBody>
                    <a:bodyPr/>
                    <a:p>
                      <a:pPr algn="ctr"/>
                      <a:r>
                        <a:rPr lang="en-IN" sz="900" b="1" dirty="0">
                          <a:solidFill>
                            <a:schemeClr val="tx1"/>
                          </a:solidFill>
                          <a:latin typeface="Times New Roman" panose="02020603050405020304" pitchFamily="18" charset="0"/>
                          <a:cs typeface="Times New Roman" panose="02020603050405020304" pitchFamily="18" charset="0"/>
                        </a:rPr>
                        <a:t>SEMESTER 3</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9395">
                <a:tc>
                  <a:txBody>
                    <a:bodyPr/>
                    <a:p>
                      <a:r>
                        <a:rPr lang="en-IN" sz="900" b="1" dirty="0">
                          <a:solidFill>
                            <a:schemeClr val="tx1"/>
                          </a:solidFill>
                          <a:latin typeface="Times New Roman" panose="02020603050405020304" pitchFamily="18" charset="0"/>
                          <a:cs typeface="Times New Roman" panose="02020603050405020304" pitchFamily="18" charset="0"/>
                        </a:rPr>
                        <a:t>Literature search</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r>
              <a:tr h="239395">
                <a:tc>
                  <a:txBody>
                    <a:bodyPr/>
                    <a:p>
                      <a:r>
                        <a:rPr lang="en-IN" sz="900" b="1" dirty="0">
                          <a:solidFill>
                            <a:schemeClr val="tx1"/>
                          </a:solidFill>
                          <a:latin typeface="Times New Roman" panose="02020603050405020304" pitchFamily="18" charset="0"/>
                          <a:cs typeface="Times New Roman" panose="02020603050405020304" pitchFamily="18" charset="0"/>
                        </a:rPr>
                        <a:t>Protocol submission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920">
                <a:tc>
                  <a:txBody>
                    <a:bodyPr/>
                    <a:p>
                      <a:r>
                        <a:rPr lang="en-IN" sz="900" b="1" dirty="0">
                          <a:solidFill>
                            <a:schemeClr val="tx1"/>
                          </a:solidFill>
                          <a:latin typeface="Times New Roman" panose="02020603050405020304" pitchFamily="18" charset="0"/>
                          <a:cs typeface="Times New Roman" panose="02020603050405020304" pitchFamily="18" charset="0"/>
                        </a:rPr>
                        <a:t>Drug and excipients procurement</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8760">
                <a:tc>
                  <a:txBody>
                    <a:bodyPr/>
                    <a:p>
                      <a:r>
                        <a:rPr lang="en-US" altLang="en-IN" sz="900" b="1" dirty="0">
                          <a:solidFill>
                            <a:schemeClr val="tx1"/>
                          </a:solidFill>
                          <a:latin typeface="Times New Roman" panose="02020603050405020304" pitchFamily="18" charset="0"/>
                          <a:cs typeface="Times New Roman" panose="02020603050405020304" pitchFamily="18" charset="0"/>
                        </a:rPr>
                        <a:t>Solubilities studies </a:t>
                      </a:r>
                      <a:endParaRPr lang="en-US" alt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0670">
                <a:tc>
                  <a:txBody>
                    <a:bodyPr/>
                    <a:p>
                      <a:r>
                        <a:rPr lang="en-IN" sz="900" b="1" dirty="0">
                          <a:solidFill>
                            <a:schemeClr val="tx1"/>
                          </a:solidFill>
                          <a:latin typeface="Times New Roman" panose="02020603050405020304" pitchFamily="18" charset="0"/>
                          <a:cs typeface="Times New Roman" panose="02020603050405020304" pitchFamily="18" charset="0"/>
                        </a:rPr>
                        <a:t>Placebo and Pre-formulation studies</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4F15"/>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7665">
                <a:tc>
                  <a:txBody>
                    <a:bodyPr/>
                    <a:p>
                      <a:r>
                        <a:rPr lang="en-IN" sz="900" b="1" dirty="0">
                          <a:solidFill>
                            <a:schemeClr val="tx1"/>
                          </a:solidFill>
                          <a:latin typeface="Times New Roman" panose="02020603050405020304" pitchFamily="18" charset="0"/>
                          <a:cs typeface="Times New Roman" panose="02020603050405020304" pitchFamily="18" charset="0"/>
                        </a:rPr>
                        <a:t>Journal club 1</a:t>
                      </a:r>
                      <a:r>
                        <a:rPr lang="en-IN" sz="900" b="1" baseline="30000" dirty="0">
                          <a:solidFill>
                            <a:schemeClr val="tx1"/>
                          </a:solidFill>
                          <a:latin typeface="Times New Roman" panose="02020603050405020304" pitchFamily="18" charset="0"/>
                          <a:cs typeface="Times New Roman" panose="02020603050405020304" pitchFamily="18" charset="0"/>
                        </a:rPr>
                        <a:t>st</a:t>
                      </a:r>
                      <a:r>
                        <a:rPr lang="en-IN" sz="900" b="1" dirty="0">
                          <a:solidFill>
                            <a:schemeClr val="tx1"/>
                          </a:solidFill>
                          <a:latin typeface="Times New Roman" panose="02020603050405020304" pitchFamily="18" charset="0"/>
                          <a:cs typeface="Times New Roman" panose="02020603050405020304" pitchFamily="18" charset="0"/>
                        </a:rPr>
                        <a:t> presentation &amp; Biostatistics 1</a:t>
                      </a:r>
                      <a:r>
                        <a:rPr lang="en-IN" sz="900" b="1" baseline="30000" dirty="0">
                          <a:solidFill>
                            <a:schemeClr val="tx1"/>
                          </a:solidFill>
                          <a:latin typeface="Times New Roman" panose="02020603050405020304" pitchFamily="18" charset="0"/>
                          <a:cs typeface="Times New Roman" panose="02020603050405020304" pitchFamily="18" charset="0"/>
                        </a:rPr>
                        <a:t>st</a:t>
                      </a:r>
                      <a:r>
                        <a:rPr lang="en-IN" sz="900" b="1" dirty="0">
                          <a:solidFill>
                            <a:schemeClr val="tx1"/>
                          </a:solidFill>
                          <a:latin typeface="Times New Roman" panose="02020603050405020304" pitchFamily="18" charset="0"/>
                          <a:cs typeface="Times New Roman" panose="02020603050405020304" pitchFamily="18" charset="0"/>
                        </a:rPr>
                        <a:t> internal</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4475">
                <a:tc>
                  <a:txBody>
                    <a:bodyPr/>
                    <a:p>
                      <a:r>
                        <a:rPr lang="en-US" altLang="en-IN" sz="900" b="1" dirty="0">
                          <a:solidFill>
                            <a:schemeClr val="tx1"/>
                          </a:solidFill>
                          <a:latin typeface="Times New Roman" panose="02020603050405020304" pitchFamily="18" charset="0"/>
                          <a:cs typeface="Times New Roman" panose="02020603050405020304" pitchFamily="18" charset="0"/>
                        </a:rPr>
                        <a:t>Pseudo ternary CHEMIX</a:t>
                      </a:r>
                      <a:endParaRPr lang="en-US" alt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4165">
                <a:tc>
                  <a:txBody>
                    <a:bodyPr/>
                    <a:p>
                      <a:r>
                        <a:rPr lang="en-IN" sz="900" b="1" dirty="0">
                          <a:solidFill>
                            <a:schemeClr val="tx1"/>
                          </a:solidFill>
                          <a:latin typeface="Times New Roman" panose="02020603050405020304" pitchFamily="18" charset="0"/>
                          <a:cs typeface="Times New Roman" panose="02020603050405020304" pitchFamily="18" charset="0"/>
                        </a:rPr>
                        <a:t>1</a:t>
                      </a:r>
                      <a:r>
                        <a:rPr lang="en-IN" sz="900" b="1" baseline="30000" dirty="0">
                          <a:solidFill>
                            <a:schemeClr val="tx1"/>
                          </a:solidFill>
                          <a:latin typeface="Times New Roman" panose="02020603050405020304" pitchFamily="18" charset="0"/>
                          <a:cs typeface="Times New Roman" panose="02020603050405020304" pitchFamily="18" charset="0"/>
                        </a:rPr>
                        <a:t>st</a:t>
                      </a:r>
                      <a:r>
                        <a:rPr lang="en-IN" sz="900" b="1" dirty="0">
                          <a:solidFill>
                            <a:schemeClr val="tx1"/>
                          </a:solidFill>
                          <a:latin typeface="Times New Roman" panose="02020603050405020304" pitchFamily="18" charset="0"/>
                          <a:cs typeface="Times New Roman" panose="02020603050405020304" pitchFamily="18" charset="0"/>
                        </a:rPr>
                        <a:t> dissertation protocol presentation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8300">
                <a:tc>
                  <a:txBody>
                    <a:bodyPr/>
                    <a:p>
                      <a:r>
                        <a:rPr lang="en-US" altLang="en-IN" sz="900" b="1" dirty="0">
                          <a:solidFill>
                            <a:schemeClr val="tx1"/>
                          </a:solidFill>
                          <a:latin typeface="Times New Roman" panose="02020603050405020304" pitchFamily="18" charset="0"/>
                          <a:cs typeface="Times New Roman" panose="02020603050405020304" pitchFamily="18" charset="0"/>
                        </a:rPr>
                        <a:t>Batch formulation by phase titration method</a:t>
                      </a:r>
                      <a:endParaRPr lang="en-US" alt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0670">
                <a:tc>
                  <a:txBody>
                    <a:bodyPr/>
                    <a:p>
                      <a:r>
                        <a:rPr lang="en-IN" sz="900" b="1" dirty="0">
                          <a:solidFill>
                            <a:schemeClr val="tx1"/>
                          </a:solidFill>
                          <a:latin typeface="Times New Roman" panose="02020603050405020304" pitchFamily="18" charset="0"/>
                          <a:cs typeface="Times New Roman" panose="02020603050405020304" pitchFamily="18" charset="0"/>
                        </a:rPr>
                        <a:t>Journal club 2</a:t>
                      </a:r>
                      <a:r>
                        <a:rPr lang="en-IN" sz="900" b="1" baseline="30000" dirty="0">
                          <a:solidFill>
                            <a:schemeClr val="tx1"/>
                          </a:solidFill>
                          <a:latin typeface="Times New Roman" panose="02020603050405020304" pitchFamily="18" charset="0"/>
                          <a:cs typeface="Times New Roman" panose="02020603050405020304" pitchFamily="18" charset="0"/>
                        </a:rPr>
                        <a:t>nd</a:t>
                      </a:r>
                      <a:r>
                        <a:rPr lang="en-IN" sz="900" b="1" dirty="0">
                          <a:solidFill>
                            <a:schemeClr val="tx1"/>
                          </a:solidFill>
                          <a:latin typeface="Times New Roman" panose="02020603050405020304" pitchFamily="18" charset="0"/>
                          <a:cs typeface="Times New Roman" panose="02020603050405020304" pitchFamily="18" charset="0"/>
                        </a:rPr>
                        <a:t> presentation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8760">
                <a:tc>
                  <a:txBody>
                    <a:bodyPr/>
                    <a:p>
                      <a:r>
                        <a:rPr lang="en-IN" sz="900" b="1" dirty="0">
                          <a:solidFill>
                            <a:schemeClr val="tx1"/>
                          </a:solidFill>
                          <a:latin typeface="Times New Roman" panose="02020603050405020304" pitchFamily="18" charset="0"/>
                          <a:cs typeface="Times New Roman" panose="02020603050405020304" pitchFamily="18" charset="0"/>
                        </a:rPr>
                        <a:t>Biostatistics 2</a:t>
                      </a:r>
                      <a:r>
                        <a:rPr lang="en-IN" sz="900" b="1" baseline="30000" dirty="0">
                          <a:solidFill>
                            <a:schemeClr val="tx1"/>
                          </a:solidFill>
                          <a:latin typeface="Times New Roman" panose="02020603050405020304" pitchFamily="18" charset="0"/>
                          <a:cs typeface="Times New Roman" panose="02020603050405020304" pitchFamily="18" charset="0"/>
                        </a:rPr>
                        <a:t>nd</a:t>
                      </a:r>
                      <a:r>
                        <a:rPr lang="en-IN" sz="900" b="1" dirty="0">
                          <a:solidFill>
                            <a:schemeClr val="tx1"/>
                          </a:solidFill>
                          <a:latin typeface="Times New Roman" panose="02020603050405020304" pitchFamily="18" charset="0"/>
                          <a:cs typeface="Times New Roman" panose="02020603050405020304" pitchFamily="18" charset="0"/>
                        </a:rPr>
                        <a:t> sessional</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lumOff val="25000"/>
                      </a:schemeClr>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9395">
                <a:tc>
                  <a:txBody>
                    <a:bodyPr/>
                    <a:p>
                      <a:r>
                        <a:rPr lang="en-IN" sz="900" b="1" dirty="0">
                          <a:solidFill>
                            <a:schemeClr val="tx1"/>
                          </a:solidFill>
                          <a:latin typeface="Times New Roman" panose="02020603050405020304" pitchFamily="18" charset="0"/>
                          <a:cs typeface="Times New Roman" panose="02020603050405020304" pitchFamily="18" charset="0"/>
                        </a:rPr>
                        <a:t>Characterization studies</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p>
                      <a:pPr algn="ctr"/>
                      <a:endParaRPr lang="en-IN" sz="900" b="1" dirty="0">
                        <a:solidFill>
                          <a:schemeClr val="tx1"/>
                        </a:solidFill>
                        <a:highlight>
                          <a:srgbClr val="FF0000"/>
                        </a:highlight>
                        <a:latin typeface="Times New Roman" panose="02020603050405020304" pitchFamily="18" charset="0"/>
                        <a:cs typeface="Times New Roman" panose="02020603050405020304" pitchFamily="18" charset="0"/>
                        <a:sym typeface="Wingdings 2" panose="05020102010507070707"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3D6"/>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8605">
                <a:tc>
                  <a:txBody>
                    <a:bodyPr/>
                    <a:p>
                      <a:r>
                        <a:rPr lang="en-IN" sz="900" b="1" dirty="0">
                          <a:solidFill>
                            <a:schemeClr val="tx1"/>
                          </a:solidFill>
                          <a:latin typeface="Times New Roman" panose="02020603050405020304" pitchFamily="18" charset="0"/>
                          <a:cs typeface="Times New Roman" panose="02020603050405020304" pitchFamily="18" charset="0"/>
                        </a:rPr>
                        <a:t>2</a:t>
                      </a:r>
                      <a:r>
                        <a:rPr lang="en-IN" sz="900" b="1" baseline="30000" dirty="0">
                          <a:solidFill>
                            <a:schemeClr val="tx1"/>
                          </a:solidFill>
                          <a:latin typeface="Times New Roman" panose="02020603050405020304" pitchFamily="18" charset="0"/>
                          <a:cs typeface="Times New Roman" panose="02020603050405020304" pitchFamily="18" charset="0"/>
                        </a:rPr>
                        <a:t>nd</a:t>
                      </a:r>
                      <a:r>
                        <a:rPr lang="en-IN" sz="900" b="1" dirty="0">
                          <a:solidFill>
                            <a:schemeClr val="tx1"/>
                          </a:solidFill>
                          <a:latin typeface="Times New Roman" panose="02020603050405020304" pitchFamily="18" charset="0"/>
                          <a:cs typeface="Times New Roman" panose="02020603050405020304" pitchFamily="18" charset="0"/>
                        </a:rPr>
                        <a:t> dissertation protocol presentation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0670">
                <a:tc>
                  <a:txBody>
                    <a:bodyPr/>
                    <a:p>
                      <a:r>
                        <a:rPr lang="en-IN" sz="900" b="1" dirty="0">
                          <a:solidFill>
                            <a:schemeClr val="tx1"/>
                          </a:solidFill>
                          <a:latin typeface="Times New Roman" panose="02020603050405020304" pitchFamily="18" charset="0"/>
                          <a:cs typeface="Times New Roman" panose="02020603050405020304" pitchFamily="18" charset="0"/>
                        </a:rPr>
                        <a:t>Biostatistics theory examination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0035">
                <a:tc>
                  <a:txBody>
                    <a:bodyPr/>
                    <a:p>
                      <a:r>
                        <a:rPr lang="en-IN" sz="900" b="1" dirty="0">
                          <a:solidFill>
                            <a:schemeClr val="tx1"/>
                          </a:solidFill>
                          <a:latin typeface="Times New Roman" panose="02020603050405020304" pitchFamily="18" charset="0"/>
                          <a:cs typeface="Times New Roman" panose="02020603050405020304" pitchFamily="18" charset="0"/>
                        </a:rPr>
                        <a:t>Journal club 3</a:t>
                      </a:r>
                      <a:r>
                        <a:rPr lang="en-IN" sz="900" b="1" baseline="30000" dirty="0">
                          <a:solidFill>
                            <a:schemeClr val="tx1"/>
                          </a:solidFill>
                          <a:latin typeface="Times New Roman" panose="02020603050405020304" pitchFamily="18" charset="0"/>
                          <a:cs typeface="Times New Roman" panose="02020603050405020304" pitchFamily="18" charset="0"/>
                        </a:rPr>
                        <a:t>rd</a:t>
                      </a:r>
                      <a:r>
                        <a:rPr lang="en-IN" sz="900" b="1" dirty="0">
                          <a:solidFill>
                            <a:schemeClr val="tx1"/>
                          </a:solidFill>
                          <a:latin typeface="Times New Roman" panose="02020603050405020304" pitchFamily="18" charset="0"/>
                          <a:cs typeface="Times New Roman" panose="02020603050405020304" pitchFamily="18" charset="0"/>
                        </a:rPr>
                        <a:t>  presentation </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r>
                        <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endParaRPr lang="en-IN" sz="9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p>
                      <a:pPr algn="ctr"/>
                      <a:endParaRPr lang="en-IN" sz="9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73685">
                <a:tc>
                  <a:txBody>
                    <a:bodyPr/>
                    <a:p>
                      <a:r>
                        <a:rPr lang="en-IN" sz="900" b="1" dirty="0">
                          <a:solidFill>
                            <a:schemeClr val="tx1"/>
                          </a:solidFill>
                          <a:latin typeface="Times New Roman" panose="02020603050405020304" pitchFamily="18" charset="0"/>
                          <a:cs typeface="Times New Roman" panose="02020603050405020304" pitchFamily="18" charset="0"/>
                        </a:rPr>
                        <a:t>Final dissertation protocol presentation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8760">
                <a:tc gridSpan="10">
                  <a:txBody>
                    <a:bodyPr/>
                    <a:p>
                      <a:pPr algn="ctr"/>
                      <a:r>
                        <a:rPr lang="en-IN" sz="900" b="1" dirty="0">
                          <a:solidFill>
                            <a:schemeClr val="tx1"/>
                          </a:solidFill>
                          <a:latin typeface="Times New Roman" panose="02020603050405020304" pitchFamily="18" charset="0"/>
                          <a:cs typeface="Times New Roman" panose="02020603050405020304" pitchFamily="18" charset="0"/>
                        </a:rPr>
                        <a:t>SEMESTER 4</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3210">
                <a:tc>
                  <a:txBody>
                    <a:bodyPr/>
                    <a:p>
                      <a:r>
                        <a:rPr lang="en-IN" sz="900" b="1" dirty="0">
                          <a:solidFill>
                            <a:schemeClr val="tx1"/>
                          </a:solidFill>
                          <a:latin typeface="Times New Roman" panose="02020603050405020304" pitchFamily="18" charset="0"/>
                          <a:cs typeface="Times New Roman" panose="02020603050405020304" pitchFamily="18" charset="0"/>
                        </a:rPr>
                        <a:t>Journal club presentation 1</a:t>
                      </a:r>
                      <a:r>
                        <a:rPr lang="en-IN" sz="900" b="1" baseline="30000" dirty="0">
                          <a:solidFill>
                            <a:schemeClr val="tx1"/>
                          </a:solidFill>
                          <a:latin typeface="Times New Roman" panose="02020603050405020304" pitchFamily="18" charset="0"/>
                          <a:cs typeface="Times New Roman" panose="02020603050405020304" pitchFamily="18" charset="0"/>
                        </a:rPr>
                        <a:t>st</a:t>
                      </a:r>
                      <a:r>
                        <a:rPr lang="en-IN" sz="900" b="1" dirty="0">
                          <a:solidFill>
                            <a:schemeClr val="tx1"/>
                          </a:solidFill>
                          <a:latin typeface="Times New Roman" panose="02020603050405020304" pitchFamily="18" charset="0"/>
                          <a:cs typeface="Times New Roman" panose="02020603050405020304" pitchFamily="18" charset="0"/>
                        </a:rPr>
                        <a:t>,2</a:t>
                      </a:r>
                      <a:r>
                        <a:rPr lang="en-IN" sz="900" b="1" baseline="30000" dirty="0">
                          <a:solidFill>
                            <a:schemeClr val="tx1"/>
                          </a:solidFill>
                          <a:latin typeface="Times New Roman" panose="02020603050405020304" pitchFamily="18" charset="0"/>
                          <a:cs typeface="Times New Roman" panose="02020603050405020304" pitchFamily="18" charset="0"/>
                        </a:rPr>
                        <a:t>nd</a:t>
                      </a:r>
                      <a:r>
                        <a:rPr lang="en-IN" sz="900" b="1" dirty="0">
                          <a:solidFill>
                            <a:schemeClr val="tx1"/>
                          </a:solidFill>
                          <a:latin typeface="Times New Roman" panose="02020603050405020304" pitchFamily="18" charset="0"/>
                          <a:cs typeface="Times New Roman" panose="02020603050405020304" pitchFamily="18" charset="0"/>
                        </a:rPr>
                        <a:t>  &amp; 3</a:t>
                      </a:r>
                      <a:r>
                        <a:rPr lang="en-IN" sz="900" b="1" baseline="30000" dirty="0">
                          <a:solidFill>
                            <a:schemeClr val="tx1"/>
                          </a:solidFill>
                          <a:latin typeface="Times New Roman" panose="02020603050405020304" pitchFamily="18" charset="0"/>
                          <a:cs typeface="Times New Roman" panose="02020603050405020304" pitchFamily="18" charset="0"/>
                        </a:rPr>
                        <a:t>rd</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9870">
                <a:tc>
                  <a:txBody>
                    <a:bodyPr/>
                    <a:p>
                      <a:r>
                        <a:rPr lang="en-IN" sz="900" b="1" dirty="0">
                          <a:solidFill>
                            <a:schemeClr val="tx1"/>
                          </a:solidFill>
                          <a:latin typeface="Times New Roman" panose="02020603050405020304" pitchFamily="18" charset="0"/>
                          <a:cs typeface="Times New Roman" panose="02020603050405020304" pitchFamily="18" charset="0"/>
                        </a:rPr>
                        <a:t>Stability test</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33"/>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33"/>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33"/>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9395">
                <a:tc>
                  <a:txBody>
                    <a:bodyPr/>
                    <a:p>
                      <a:r>
                        <a:rPr lang="en-IN" sz="900" b="1" dirty="0">
                          <a:solidFill>
                            <a:schemeClr val="tx1"/>
                          </a:solidFill>
                          <a:latin typeface="Times New Roman" panose="02020603050405020304" pitchFamily="18" charset="0"/>
                          <a:cs typeface="Times New Roman" panose="02020603050405020304" pitchFamily="18" charset="0"/>
                        </a:rPr>
                        <a:t>Thesis writing</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FF"/>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FF"/>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FF"/>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FF"/>
                    </a:solidFill>
                  </a:tcPr>
                </a:tc>
              </a:tr>
              <a:tr h="240030">
                <a:tc>
                  <a:txBody>
                    <a:bodyPr/>
                    <a:p>
                      <a:r>
                        <a:rPr lang="en-IN" sz="900" b="1" dirty="0">
                          <a:solidFill>
                            <a:schemeClr val="tx1"/>
                          </a:solidFill>
                          <a:latin typeface="Times New Roman" panose="02020603050405020304" pitchFamily="18" charset="0"/>
                          <a:cs typeface="Times New Roman" panose="02020603050405020304" pitchFamily="18" charset="0"/>
                        </a:rPr>
                        <a:t>Publication</a:t>
                      </a:r>
                      <a:endParaRPr lang="en-IN" sz="9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p>
                      <a:endParaRPr lang="en-IN" sz="9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244475">
                <a:tc>
                  <a:txBody>
                    <a:bodyPr/>
                    <a:p>
                      <a:r>
                        <a:rPr lang="en-IN" sz="1000" b="1" dirty="0">
                          <a:solidFill>
                            <a:schemeClr val="tx1"/>
                          </a:solidFill>
                          <a:latin typeface="Times New Roman" panose="02020603050405020304" pitchFamily="18" charset="0"/>
                          <a:cs typeface="Times New Roman" panose="02020603050405020304" pitchFamily="18" charset="0"/>
                        </a:rPr>
                        <a:t>Final project viva</a:t>
                      </a:r>
                      <a:endParaRPr lang="en-IN" sz="1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endParaRPr lang="en-IN" sz="1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66"/>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s 3"/>
          <p:cNvSpPr/>
          <p:nvPr/>
        </p:nvSpPr>
        <p:spPr>
          <a:xfrm>
            <a:off x="3087370" y="2240915"/>
            <a:ext cx="6489700" cy="2180590"/>
          </a:xfrm>
          <a:prstGeom prst="rect">
            <a:avLst/>
          </a:prstGeom>
          <a:noFill/>
          <a:ln>
            <a:noFill/>
          </a:ln>
        </p:spPr>
        <p:txBody>
          <a:bodyPr wrap="none" rtlCol="0" anchor="t">
            <a:noAutofit/>
          </a:bodyPr>
          <a:p>
            <a:pPr algn="ctr"/>
            <a:r>
              <a:rPr lang="en-IN" altLang="en-US" sz="10800" b="1">
                <a:solidFill>
                  <a:schemeClr val="accent1"/>
                </a:solidFill>
                <a:effectLst>
                  <a:outerShdw blurRad="38100" dist="25400" dir="5400000" algn="ctr" rotWithShape="0">
                    <a:srgbClr val="6E747A">
                      <a:alpha val="43000"/>
                    </a:srgbClr>
                  </a:outerShdw>
                </a:effectLst>
              </a:rPr>
              <a:t>THANK YOU</a:t>
            </a:r>
            <a:endParaRPr lang="en-IN" altLang="en-US" sz="10800" b="1">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WhatsApp Image 2024-02-25 at 12.22.09 (1)"/>
          <p:cNvPicPr>
            <a:picLocks noChangeAspect="1"/>
          </p:cNvPicPr>
          <p:nvPr>
            <p:ph idx="1"/>
          </p:nvPr>
        </p:nvPicPr>
        <p:blipFill>
          <a:blip r:embed="rId1"/>
          <a:stretch>
            <a:fillRect/>
          </a:stretch>
        </p:blipFill>
        <p:spPr>
          <a:xfrm>
            <a:off x="520700" y="191135"/>
            <a:ext cx="11061700" cy="62998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WhatsApp Image 2024-02-25 at 12.22.09 (2)"/>
          <p:cNvPicPr>
            <a:picLocks noChangeAspect="1"/>
          </p:cNvPicPr>
          <p:nvPr>
            <p:ph sz="half" idx="1"/>
          </p:nvPr>
        </p:nvPicPr>
        <p:blipFill>
          <a:blip r:embed="rId1"/>
          <a:stretch>
            <a:fillRect/>
          </a:stretch>
        </p:blipFill>
        <p:spPr>
          <a:xfrm>
            <a:off x="468630" y="570230"/>
            <a:ext cx="5384800" cy="4096385"/>
          </a:xfrm>
          <a:prstGeom prst="rect">
            <a:avLst/>
          </a:prstGeom>
        </p:spPr>
      </p:pic>
      <p:pic>
        <p:nvPicPr>
          <p:cNvPr id="5" name="Content Placeholder 4" descr="WhatsApp Image 2024-02-25 at 12.22.09"/>
          <p:cNvPicPr>
            <a:picLocks noChangeAspect="1"/>
          </p:cNvPicPr>
          <p:nvPr>
            <p:ph sz="half" idx="2"/>
          </p:nvPr>
        </p:nvPicPr>
        <p:blipFill>
          <a:blip r:embed="rId2"/>
          <a:stretch>
            <a:fillRect/>
          </a:stretch>
        </p:blipFill>
        <p:spPr>
          <a:xfrm>
            <a:off x="6603365" y="2268220"/>
            <a:ext cx="5090795" cy="4095750"/>
          </a:xfrm>
          <a:prstGeom prst="rect">
            <a:avLst/>
          </a:prstGeom>
        </p:spPr>
      </p:pic>
      <p:sp>
        <p:nvSpPr>
          <p:cNvPr id="7" name="Text Box 6"/>
          <p:cNvSpPr txBox="1"/>
          <p:nvPr/>
        </p:nvSpPr>
        <p:spPr>
          <a:xfrm>
            <a:off x="7539990" y="1529715"/>
            <a:ext cx="4064000" cy="368300"/>
          </a:xfrm>
          <a:prstGeom prst="rect">
            <a:avLst/>
          </a:prstGeom>
          <a:noFill/>
        </p:spPr>
        <p:txBody>
          <a:bodyPr wrap="square" rtlCol="0">
            <a:spAutoFit/>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269240" y="116840"/>
            <a:ext cx="8681085" cy="26810335"/>
          </a:xfrm>
        </p:spPr>
        <p:txBody>
          <a:bodyPr/>
          <a:p>
            <a:pPr marL="0" indent="0" algn="just">
              <a:buFont typeface="Arial" panose="020B0604020202020204" pitchFamily="34" charset="0"/>
              <a:buNone/>
            </a:pPr>
            <a:r>
              <a:rPr lang="en-US" sz="1800"/>
              <a:t> </a:t>
            </a:r>
            <a:r>
              <a:rPr lang="en-US" sz="2400" b="1">
                <a:solidFill>
                  <a:schemeClr val="tx1"/>
                </a:solidFill>
                <a:latin typeface="Times New Roman" panose="02020603050405020304" pitchFamily="18" charset="0"/>
                <a:cs typeface="Times New Roman" panose="02020603050405020304" pitchFamily="18" charset="0"/>
              </a:rPr>
              <a:t>Recently, in vitro studies have shown that</a:t>
            </a:r>
            <a:r>
              <a:rPr lang="en-US" sz="2400" b="1" u="sng">
                <a:solidFill>
                  <a:schemeClr val="tx1"/>
                </a:solidFill>
                <a:highlight>
                  <a:srgbClr val="FFFF00"/>
                </a:highlight>
                <a:latin typeface="Times New Roman" panose="02020603050405020304" pitchFamily="18" charset="0"/>
                <a:cs typeface="Times New Roman" panose="02020603050405020304" pitchFamily="18" charset="0"/>
              </a:rPr>
              <a:t> Topical metformin</a:t>
            </a:r>
            <a:r>
              <a:rPr lang="en-US" sz="2400" b="1">
                <a:solidFill>
                  <a:schemeClr val="tx1"/>
                </a:solidFill>
                <a:latin typeface="Times New Roman" panose="02020603050405020304" pitchFamily="18" charset="0"/>
                <a:cs typeface="Times New Roman" panose="02020603050405020304" pitchFamily="18" charset="0"/>
              </a:rPr>
              <a:t> has </a:t>
            </a:r>
            <a:r>
              <a:rPr lang="en-US" sz="2400" b="1">
                <a:solidFill>
                  <a:schemeClr val="tx1"/>
                </a:solidFill>
                <a:highlight>
                  <a:srgbClr val="FFFF00"/>
                </a:highlight>
                <a:latin typeface="Times New Roman" panose="02020603050405020304" pitchFamily="18" charset="0"/>
                <a:cs typeface="Times New Roman" panose="02020603050405020304" pitchFamily="18" charset="0"/>
              </a:rPr>
              <a:t>melanopenic action</a:t>
            </a:r>
            <a:r>
              <a:rPr lang="en-US" sz="2400" b="1">
                <a:solidFill>
                  <a:schemeClr val="tx1"/>
                </a:solidFill>
                <a:latin typeface="Times New Roman" panose="02020603050405020304" pitchFamily="18" charset="0"/>
                <a:cs typeface="Times New Roman" panose="02020603050405020304" pitchFamily="18" charset="0"/>
              </a:rPr>
              <a:t>, which is due to downregulation of the expression of MITF { Melanocyte inducing transcription factor } which inturn leads to downregulation of transcription of various melanogenic proteins such as tyrosinase, TRP-1, TRP-2 and protein kinase C-beta.</a:t>
            </a:r>
            <a:endParaRPr lang="en-US" sz="240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a:solidFill>
                  <a:srgbClr val="7030A0"/>
                </a:solidFill>
                <a:latin typeface="Times New Roman" panose="02020603050405020304" pitchFamily="18" charset="0"/>
                <a:cs typeface="Times New Roman" panose="02020603050405020304" pitchFamily="18" charset="0"/>
              </a:rPr>
              <a:t>The study was undertaken to formulate, optimize and evaluate the safety and efficacy of topical metformin in melasmaicroemulsion based gels.</a:t>
            </a:r>
            <a:endParaRPr lang="en-US" sz="2400">
              <a:solidFill>
                <a:srgbClr val="7030A0"/>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a:solidFill>
                  <a:srgbClr val="7030A0"/>
                </a:solidFill>
                <a:latin typeface="Times New Roman" panose="02020603050405020304" pitchFamily="18" charset="0"/>
                <a:cs typeface="Times New Roman" panose="02020603050405020304" pitchFamily="18" charset="0"/>
              </a:rPr>
              <a:t> </a:t>
            </a:r>
            <a:r>
              <a:rPr lang="en-US" sz="2800">
                <a:highlight>
                  <a:srgbClr val="C0C0C0"/>
                </a:highlight>
                <a:latin typeface="Times New Roman" panose="02020603050405020304" pitchFamily="18" charset="0"/>
                <a:cs typeface="Times New Roman" panose="02020603050405020304" pitchFamily="18" charset="0"/>
              </a:rPr>
              <a:t> </a:t>
            </a:r>
            <a:r>
              <a:rPr lang="en-US" sz="2800" b="1">
                <a:highlight>
                  <a:srgbClr val="C0C0C0"/>
                </a:highlight>
                <a:latin typeface="Times New Roman" panose="02020603050405020304" pitchFamily="18" charset="0"/>
                <a:cs typeface="Times New Roman" panose="02020603050405020304" pitchFamily="18" charset="0"/>
              </a:rPr>
              <a:t>Microemulgel</a:t>
            </a:r>
            <a:endParaRPr lang="en-US" sz="2800" b="1">
              <a:highlight>
                <a:srgbClr val="C0C0C0"/>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The micron - sized globules of microemulgel have higher penetration, allowing the medicine to reach systemic circulation directly. This improves both the drugs bioavailability and patient compliance .</a:t>
            </a:r>
            <a:endParaRPr lang="en-US" sz="18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The microemulgel for dermatological and cosmetic use has a variety of desirable qualities including good consistency, being thixotropic, easily spreadable, non-staining, emollient, biofriendly, clear, transparent and elegant appearance. Additionally, these microemulgel - based formulations improves the skin deposition of API, ultimately increasing its therapeutic activity.</a:t>
            </a:r>
            <a:endParaRPr lang="en-US" sz="1800">
              <a:latin typeface="Times New Roman" panose="02020603050405020304" pitchFamily="18" charset="0"/>
              <a:cs typeface="Times New Roman" panose="02020603050405020304" pitchFamily="18" charset="0"/>
            </a:endParaRPr>
          </a:p>
        </p:txBody>
      </p:sp>
      <p:pic>
        <p:nvPicPr>
          <p:cNvPr id="6" name="Content Placeholder 5" descr="vm"/>
          <p:cNvPicPr>
            <a:picLocks noChangeAspect="1"/>
          </p:cNvPicPr>
          <p:nvPr>
            <p:ph sz="half" idx="2"/>
          </p:nvPr>
        </p:nvPicPr>
        <p:blipFill>
          <a:blip r:embed="rId1"/>
          <a:srcRect l="34564" t="19933" r="34292" b="13518"/>
          <a:stretch>
            <a:fillRect/>
          </a:stretch>
        </p:blipFill>
        <p:spPr>
          <a:xfrm>
            <a:off x="9107805" y="700405"/>
            <a:ext cx="2828290" cy="2842895"/>
          </a:xfrm>
          <a:prstGeom prst="rect">
            <a:avLst/>
          </a:prstGeom>
        </p:spPr>
      </p:pic>
      <p:pic>
        <p:nvPicPr>
          <p:cNvPr id="7" name="Picture 6" descr="vm1"/>
          <p:cNvPicPr>
            <a:picLocks noChangeAspect="1"/>
          </p:cNvPicPr>
          <p:nvPr/>
        </p:nvPicPr>
        <p:blipFill>
          <a:blip r:embed="rId2"/>
          <a:srcRect l="34516" t="31461" r="34521" b="25951"/>
          <a:stretch>
            <a:fillRect/>
          </a:stretch>
        </p:blipFill>
        <p:spPr>
          <a:xfrm>
            <a:off x="9107805" y="3827145"/>
            <a:ext cx="2828290" cy="233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latin typeface="Times New Roman" panose="02020603050405020304" pitchFamily="18" charset="0"/>
                <a:cs typeface="Times New Roman" panose="02020603050405020304" pitchFamily="18" charset="0"/>
              </a:rPr>
              <a:t>REVIEW OF </a:t>
            </a:r>
            <a:r>
              <a:rPr lang="en-IN" altLang="en-US" b="1">
                <a:latin typeface="Times New Roman" panose="02020603050405020304" pitchFamily="18" charset="0"/>
                <a:cs typeface="Times New Roman" panose="02020603050405020304" pitchFamily="18" charset="0"/>
              </a:rPr>
              <a:t>LITERATURE</a:t>
            </a:r>
            <a:endParaRPr lang="en-IN" altLang="en-US" b="1">
              <a:latin typeface="Times New Roman" panose="02020603050405020304" pitchFamily="18" charset="0"/>
              <a:cs typeface="Times New Roman" panose="02020603050405020304" pitchFamily="18" charset="0"/>
            </a:endParaRPr>
          </a:p>
        </p:txBody>
      </p:sp>
      <p:graphicFrame>
        <p:nvGraphicFramePr>
          <p:cNvPr id="5" name="Content Placeholder 4"/>
          <p:cNvGraphicFramePr/>
          <p:nvPr>
            <p:ph idx="1"/>
          </p:nvPr>
        </p:nvGraphicFramePr>
        <p:xfrm>
          <a:off x="619125" y="920750"/>
          <a:ext cx="10972800" cy="5760720"/>
        </p:xfrm>
        <a:graphic>
          <a:graphicData uri="http://schemas.openxmlformats.org/drawingml/2006/table">
            <a:tbl>
              <a:tblPr firstRow="1" bandRow="1">
                <a:tableStyleId>{5C22544A-7EE6-4342-B048-85BDC9FD1C3A}</a:tableStyleId>
              </a:tblPr>
              <a:tblGrid>
                <a:gridCol w="944880"/>
                <a:gridCol w="3502660"/>
                <a:gridCol w="3445510"/>
                <a:gridCol w="3079750"/>
              </a:tblGrid>
              <a:tr h="822960">
                <a:tc>
                  <a:txBody>
                    <a:bodyPr/>
                    <a:p>
                      <a:pPr algn="ctr">
                        <a:buNone/>
                      </a:pPr>
                      <a:r>
                        <a:rPr lang="en-IN" altLang="en-US" sz="2000">
                          <a:latin typeface="Times New Roman" panose="02020603050405020304" pitchFamily="18" charset="0"/>
                          <a:cs typeface="Times New Roman" panose="02020603050405020304" pitchFamily="18" charset="0"/>
                        </a:rPr>
                        <a:t>SL</a:t>
                      </a:r>
                      <a:endParaRPr lang="en-IN" altLang="en-US" sz="2000">
                        <a:latin typeface="Times New Roman" panose="02020603050405020304" pitchFamily="18" charset="0"/>
                        <a:cs typeface="Times New Roman" panose="02020603050405020304" pitchFamily="18" charset="0"/>
                      </a:endParaRPr>
                    </a:p>
                    <a:p>
                      <a:pPr algn="ctr">
                        <a:buNone/>
                      </a:pPr>
                      <a:r>
                        <a:rPr lang="en-IN" altLang="en-US" sz="2000">
                          <a:latin typeface="Times New Roman" panose="02020603050405020304" pitchFamily="18" charset="0"/>
                          <a:cs typeface="Times New Roman" panose="02020603050405020304" pitchFamily="18" charset="0"/>
                        </a:rPr>
                        <a:t>NO</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TITLLE</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JOURNAL</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RESULTS</a:t>
                      </a:r>
                      <a:endParaRPr lang="en-IN" altLang="en-US" sz="2000">
                        <a:latin typeface="Times New Roman" panose="02020603050405020304" pitchFamily="18" charset="0"/>
                        <a:cs typeface="Times New Roman" panose="02020603050405020304" pitchFamily="18" charset="0"/>
                      </a:endParaRPr>
                    </a:p>
                  </a:txBody>
                  <a:tcPr/>
                </a:tc>
              </a:tr>
              <a:tr h="3017520">
                <a:tc>
                  <a:txBody>
                    <a:bodyPr/>
                    <a:p>
                      <a:pPr algn="ctr">
                        <a:buNone/>
                      </a:pPr>
                      <a:r>
                        <a:rPr lang="en-IN" altLang="en-US" sz="2000">
                          <a:latin typeface="Times New Roman" panose="02020603050405020304" pitchFamily="18" charset="0"/>
                          <a:cs typeface="Times New Roman" panose="02020603050405020304" pitchFamily="18" charset="0"/>
                        </a:rPr>
                        <a:t>1</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Melasma Treatment An evidence based review.</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American journal of clinical dermatalogy.</a:t>
                      </a:r>
                      <a:endParaRPr lang="en-IN" altLang="en-US"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Kwon SH,Hwang YJ,Leu SK,Park kc.</a:t>
                      </a:r>
                      <a:endParaRPr lang="en-US" altLang="en-IN"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2019</a:t>
                      </a:r>
                      <a:endParaRPr lang="en-US" altLang="en-IN"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Melasma is an chronic condition understanding of melasma through further research will potentially gives us new and improved therapies in future.</a:t>
                      </a:r>
                      <a:endParaRPr lang="en-IN" altLang="en-US" sz="2000">
                        <a:latin typeface="Times New Roman" panose="02020603050405020304" pitchFamily="18" charset="0"/>
                        <a:cs typeface="Times New Roman" panose="02020603050405020304" pitchFamily="18" charset="0"/>
                      </a:endParaRPr>
                    </a:p>
                  </a:txBody>
                  <a:tcPr/>
                </a:tc>
              </a:tr>
              <a:tr h="1920240">
                <a:tc>
                  <a:txBody>
                    <a:bodyPr/>
                    <a:p>
                      <a:pPr algn="ctr">
                        <a:buNone/>
                      </a:pPr>
                      <a:r>
                        <a:rPr lang="en-IN" altLang="en-US" sz="2000">
                          <a:latin typeface="Times New Roman" panose="02020603050405020304" pitchFamily="18" charset="0"/>
                          <a:cs typeface="Times New Roman" panose="02020603050405020304" pitchFamily="18" charset="0"/>
                        </a:rPr>
                        <a:t>2</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Melasma an up to date comprehensive review.</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American journal of clinical dermatalogy.</a:t>
                      </a:r>
                      <a:endParaRPr lang="en-IN" altLang="en-US"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Ogbechie-Godec OA,Elbulk N.</a:t>
                      </a:r>
                      <a:endParaRPr lang="en-US" altLang="en-IN"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2017</a:t>
                      </a:r>
                      <a:endParaRPr lang="en-US" altLang="en-IN"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 </a:t>
                      </a:r>
                      <a:endParaRPr lang="en-US" altLang="en-IN"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Multifactorial etiology of melasma , it is important to have a multimodal therapeutic approach .</a:t>
                      </a:r>
                      <a:endParaRPr lang="en-IN" altLang="en-US" sz="20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04140"/>
            <a:ext cx="10972800" cy="554355"/>
          </a:xfrm>
        </p:spPr>
        <p:txBody>
          <a:bodyPr/>
          <a:p>
            <a:pPr algn="ctr"/>
            <a:r>
              <a:rPr lang="en-IN" altLang="en-US" sz="2800" b="1">
                <a:latin typeface="Times New Roman" panose="02020603050405020304" pitchFamily="18" charset="0"/>
                <a:cs typeface="Times New Roman" panose="02020603050405020304" pitchFamily="18" charset="0"/>
              </a:rPr>
              <a:t>REVIEW OF LITERATURE</a:t>
            </a:r>
            <a:endParaRPr lang="en-IN" altLang="en-US" sz="2800" b="1">
              <a:latin typeface="Times New Roman" panose="02020603050405020304" pitchFamily="18" charset="0"/>
              <a:cs typeface="Times New Roman" panose="02020603050405020304" pitchFamily="18" charset="0"/>
            </a:endParaRPr>
          </a:p>
        </p:txBody>
      </p:sp>
      <p:graphicFrame>
        <p:nvGraphicFramePr>
          <p:cNvPr id="4" name="Content Placeholder 3"/>
          <p:cNvGraphicFramePr/>
          <p:nvPr>
            <p:ph idx="1"/>
          </p:nvPr>
        </p:nvGraphicFramePr>
        <p:xfrm>
          <a:off x="609600" y="659130"/>
          <a:ext cx="10972800" cy="5909945"/>
        </p:xfrm>
        <a:graphic>
          <a:graphicData uri="http://schemas.openxmlformats.org/drawingml/2006/table">
            <a:tbl>
              <a:tblPr firstRow="1" bandRow="1">
                <a:tableStyleId>{5C22544A-7EE6-4342-B048-85BDC9FD1C3A}</a:tableStyleId>
              </a:tblPr>
              <a:tblGrid>
                <a:gridCol w="1271270"/>
                <a:gridCol w="3219450"/>
                <a:gridCol w="3123565"/>
                <a:gridCol w="3358515"/>
              </a:tblGrid>
              <a:tr h="782320">
                <a:tc>
                  <a:txBody>
                    <a:bodyPr/>
                    <a:p>
                      <a:pPr algn="ctr">
                        <a:buNone/>
                      </a:pPr>
                      <a:r>
                        <a:rPr lang="en-IN" altLang="en-US" sz="2000">
                          <a:latin typeface="Times New Roman" panose="02020603050405020304" pitchFamily="18" charset="0"/>
                          <a:cs typeface="Times New Roman" panose="02020603050405020304" pitchFamily="18" charset="0"/>
                        </a:rPr>
                        <a:t>SL</a:t>
                      </a:r>
                      <a:endParaRPr lang="en-IN" altLang="en-US" sz="2000">
                        <a:latin typeface="Times New Roman" panose="02020603050405020304" pitchFamily="18" charset="0"/>
                        <a:cs typeface="Times New Roman" panose="02020603050405020304" pitchFamily="18" charset="0"/>
                      </a:endParaRPr>
                    </a:p>
                    <a:p>
                      <a:pPr algn="ctr">
                        <a:buNone/>
                      </a:pPr>
                      <a:r>
                        <a:rPr lang="en-IN" altLang="en-US" sz="2000">
                          <a:latin typeface="Times New Roman" panose="02020603050405020304" pitchFamily="18" charset="0"/>
                          <a:cs typeface="Times New Roman" panose="02020603050405020304" pitchFamily="18" charset="0"/>
                        </a:rPr>
                        <a:t>NO</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TITTLE</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JOURNAL</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RESULTS</a:t>
                      </a:r>
                      <a:endParaRPr lang="en-IN" altLang="en-US" sz="2000">
                        <a:latin typeface="Times New Roman" panose="02020603050405020304" pitchFamily="18" charset="0"/>
                        <a:cs typeface="Times New Roman" panose="02020603050405020304" pitchFamily="18" charset="0"/>
                      </a:endParaRPr>
                    </a:p>
                  </a:txBody>
                  <a:tcPr/>
                </a:tc>
              </a:tr>
              <a:tr h="1824990">
                <a:tc>
                  <a:txBody>
                    <a:bodyPr/>
                    <a:p>
                      <a:pPr algn="ctr">
                        <a:buNone/>
                      </a:pPr>
                      <a:r>
                        <a:rPr lang="en-IN" altLang="en-US" sz="2000">
                          <a:latin typeface="Times New Roman" panose="02020603050405020304" pitchFamily="18" charset="0"/>
                          <a:cs typeface="Times New Roman" panose="02020603050405020304" pitchFamily="18" charset="0"/>
                        </a:rPr>
                        <a:t>3</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Microemulgel an overwhelming approach to improve therapeutic action of drug moiety.</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Saudi pharmaceutical journal</a:t>
                      </a:r>
                      <a:endParaRPr lang="en-IN" altLang="en-US"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Ashara KC,Paun JS ,Soniawala MM,Chanda JR.</a:t>
                      </a:r>
                      <a:endParaRPr lang="en-US" altLang="en-IN"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2016</a:t>
                      </a:r>
                      <a:endParaRPr lang="en-US" altLang="en-IN"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Selection of oil, emulsifiers and co-emulsifiers for penetration through the skin depends upon skin.</a:t>
                      </a:r>
                      <a:endParaRPr lang="en-IN" altLang="en-US" sz="2000">
                        <a:latin typeface="Times New Roman" panose="02020603050405020304" pitchFamily="18" charset="0"/>
                        <a:cs typeface="Times New Roman" panose="02020603050405020304" pitchFamily="18" charset="0"/>
                      </a:endParaRPr>
                    </a:p>
                  </a:txBody>
                  <a:tcPr/>
                </a:tc>
              </a:tr>
              <a:tr h="2172970">
                <a:tc>
                  <a:txBody>
                    <a:bodyPr/>
                    <a:p>
                      <a:pPr algn="ctr">
                        <a:buNone/>
                      </a:pPr>
                      <a:r>
                        <a:rPr lang="en-IN" altLang="en-US" sz="2000">
                          <a:latin typeface="Times New Roman" panose="02020603050405020304" pitchFamily="18" charset="0"/>
                          <a:cs typeface="Times New Roman" panose="02020603050405020304" pitchFamily="18" charset="0"/>
                        </a:rPr>
                        <a:t>4</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Topical metformin in the treatment of melasma : A preliminary clinical trial.</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Journal of cosmetic dermatalogy</a:t>
                      </a:r>
                      <a:endParaRPr lang="en-IN" altLang="en-US"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Ravikumar banavase channakeshaviah</a:t>
                      </a:r>
                      <a:endParaRPr lang="en-US" altLang="en-IN"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2019</a:t>
                      </a:r>
                      <a:endParaRPr lang="en-US" altLang="en-IN"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In vitro study has shown that metformin , the most commonly used oral hypoglycemic drug , has melanopenic actionwhen applied topically.</a:t>
                      </a:r>
                      <a:endParaRPr lang="en-IN" altLang="en-US" sz="2000">
                        <a:latin typeface="Times New Roman" panose="02020603050405020304" pitchFamily="18" charset="0"/>
                        <a:cs typeface="Times New Roman" panose="02020603050405020304" pitchFamily="18" charset="0"/>
                      </a:endParaRPr>
                    </a:p>
                  </a:txBody>
                  <a:tcPr/>
                </a:tc>
              </a:tr>
              <a:tr h="1129665">
                <a:tc>
                  <a:txBody>
                    <a:bodyPr/>
                    <a:p>
                      <a:pPr algn="ctr">
                        <a:buNone/>
                      </a:pPr>
                      <a:r>
                        <a:rPr lang="en-IN" altLang="en-US" sz="2000">
                          <a:latin typeface="Times New Roman" panose="02020603050405020304" pitchFamily="18" charset="0"/>
                          <a:cs typeface="Times New Roman" panose="02020603050405020304" pitchFamily="18" charset="0"/>
                        </a:rPr>
                        <a:t>5</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Topical metformin : A promising alternative .</a:t>
                      </a:r>
                      <a:endParaRPr lang="en-IN" altLang="en-US"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Journal of cosmetic dermatalogy</a:t>
                      </a:r>
                      <a:endParaRPr lang="en-IN" altLang="en-US" sz="2000">
                        <a:latin typeface="Times New Roman" panose="02020603050405020304" pitchFamily="18" charset="0"/>
                        <a:cs typeface="Times New Roman" panose="02020603050405020304" pitchFamily="18" charset="0"/>
                      </a:endParaRPr>
                    </a:p>
                    <a:p>
                      <a:pPr algn="ctr">
                        <a:buNone/>
                      </a:pPr>
                      <a:r>
                        <a:rPr lang="en-US" altLang="en-IN" sz="2000">
                          <a:latin typeface="Times New Roman" panose="02020603050405020304" pitchFamily="18" charset="0"/>
                          <a:cs typeface="Times New Roman" panose="02020603050405020304" pitchFamily="18" charset="0"/>
                        </a:rPr>
                        <a:t>2020</a:t>
                      </a:r>
                      <a:endParaRPr lang="en-US" altLang="en-IN" sz="2000">
                        <a:latin typeface="Times New Roman" panose="02020603050405020304" pitchFamily="18" charset="0"/>
                        <a:cs typeface="Times New Roman" panose="02020603050405020304" pitchFamily="18" charset="0"/>
                      </a:endParaRPr>
                    </a:p>
                  </a:txBody>
                  <a:tcPr/>
                </a:tc>
                <a:tc>
                  <a:txBody>
                    <a:bodyPr/>
                    <a:p>
                      <a:pPr algn="ctr">
                        <a:buNone/>
                      </a:pPr>
                      <a:r>
                        <a:rPr lang="en-IN" altLang="en-US" sz="2000">
                          <a:latin typeface="Times New Roman" panose="02020603050405020304" pitchFamily="18" charset="0"/>
                          <a:cs typeface="Times New Roman" panose="02020603050405020304" pitchFamily="18" charset="0"/>
                        </a:rPr>
                        <a:t>A higher drug bioavailability may be achieved.</a:t>
                      </a:r>
                      <a:endParaRPr lang="en-IN" altLang="en-US" sz="20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sz="2800" b="1">
                <a:latin typeface="Times New Roman" panose="02020603050405020304" pitchFamily="18" charset="0"/>
                <a:cs typeface="Times New Roman" panose="02020603050405020304" pitchFamily="18" charset="0"/>
              </a:rPr>
              <a:t>REVIEW OF LITERATURE</a:t>
            </a:r>
            <a:endParaRPr lang="en-IN" altLang="en-US" sz="2800" b="1">
              <a:latin typeface="Times New Roman" panose="02020603050405020304" pitchFamily="18" charset="0"/>
              <a:cs typeface="Times New Roman" panose="02020603050405020304" pitchFamily="18" charset="0"/>
            </a:endParaRPr>
          </a:p>
        </p:txBody>
      </p:sp>
      <p:graphicFrame>
        <p:nvGraphicFramePr>
          <p:cNvPr id="5" name="Content Placeholder 4"/>
          <p:cNvGraphicFramePr/>
          <p:nvPr>
            <p:ph idx="1"/>
          </p:nvPr>
        </p:nvGraphicFramePr>
        <p:xfrm>
          <a:off x="968375" y="947420"/>
          <a:ext cx="10542270" cy="5701665"/>
        </p:xfrm>
        <a:graphic>
          <a:graphicData uri="http://schemas.openxmlformats.org/drawingml/2006/table">
            <a:tbl>
              <a:tblPr firstRow="1" bandRow="1">
                <a:tableStyleId>{5C22544A-7EE6-4342-B048-85BDC9FD1C3A}</a:tableStyleId>
              </a:tblPr>
              <a:tblGrid>
                <a:gridCol w="1424305"/>
                <a:gridCol w="2940685"/>
                <a:gridCol w="2674620"/>
                <a:gridCol w="3502660"/>
              </a:tblGrid>
              <a:tr h="380365">
                <a:tc>
                  <a:txBody>
                    <a:bodyPr/>
                    <a:p>
                      <a:pPr algn="ctr">
                        <a:buNone/>
                      </a:pPr>
                      <a:r>
                        <a:rPr lang="en-IN" altLang="en-US" sz="1800">
                          <a:latin typeface="Times New Roman" panose="02020603050405020304" pitchFamily="18" charset="0"/>
                          <a:cs typeface="Times New Roman" panose="02020603050405020304" pitchFamily="18" charset="0"/>
                        </a:rPr>
                        <a:t>SL NO</a:t>
                      </a:r>
                      <a:endParaRPr lang="en-IN" altLang="en-US" sz="1800">
                        <a:latin typeface="Times New Roman" panose="02020603050405020304" pitchFamily="18" charset="0"/>
                        <a:cs typeface="Times New Roman" panose="02020603050405020304" pitchFamily="18" charset="0"/>
                      </a:endParaRPr>
                    </a:p>
                  </a:txBody>
                  <a:tcPr/>
                </a:tc>
                <a:tc>
                  <a:txBody>
                    <a:bodyPr/>
                    <a:p>
                      <a:pPr algn="ctr">
                        <a:buNone/>
                      </a:pPr>
                      <a:r>
                        <a:rPr lang="en-IN" altLang="en-US" sz="1800">
                          <a:latin typeface="Times New Roman" panose="02020603050405020304" pitchFamily="18" charset="0"/>
                          <a:cs typeface="Times New Roman" panose="02020603050405020304" pitchFamily="18" charset="0"/>
                        </a:rPr>
                        <a:t>TITLE</a:t>
                      </a:r>
                      <a:endParaRPr lang="en-IN" altLang="en-US" sz="1800">
                        <a:latin typeface="Times New Roman" panose="02020603050405020304" pitchFamily="18" charset="0"/>
                        <a:cs typeface="Times New Roman" panose="02020603050405020304" pitchFamily="18" charset="0"/>
                      </a:endParaRPr>
                    </a:p>
                  </a:txBody>
                  <a:tcPr/>
                </a:tc>
                <a:tc>
                  <a:txBody>
                    <a:bodyPr/>
                    <a:p>
                      <a:pPr algn="ctr">
                        <a:buNone/>
                      </a:pPr>
                      <a:r>
                        <a:rPr lang="en-IN" altLang="en-US" sz="1800">
                          <a:latin typeface="Times New Roman" panose="02020603050405020304" pitchFamily="18" charset="0"/>
                          <a:cs typeface="Times New Roman" panose="02020603050405020304" pitchFamily="18" charset="0"/>
                        </a:rPr>
                        <a:t>JOURNAL</a:t>
                      </a:r>
                      <a:endParaRPr lang="en-IN" altLang="en-US" sz="1800">
                        <a:latin typeface="Times New Roman" panose="02020603050405020304" pitchFamily="18" charset="0"/>
                        <a:cs typeface="Times New Roman" panose="02020603050405020304" pitchFamily="18" charset="0"/>
                      </a:endParaRPr>
                    </a:p>
                  </a:txBody>
                  <a:tcPr/>
                </a:tc>
                <a:tc>
                  <a:txBody>
                    <a:bodyPr/>
                    <a:p>
                      <a:pPr algn="ctr">
                        <a:buNone/>
                      </a:pPr>
                      <a:r>
                        <a:rPr lang="en-IN" altLang="en-US" sz="1800">
                          <a:latin typeface="Times New Roman" panose="02020603050405020304" pitchFamily="18" charset="0"/>
                          <a:cs typeface="Times New Roman" panose="02020603050405020304" pitchFamily="18" charset="0"/>
                        </a:rPr>
                        <a:t>RESULT</a:t>
                      </a:r>
                      <a:endParaRPr lang="en-IN" altLang="en-US" sz="1800">
                        <a:latin typeface="Times New Roman" panose="02020603050405020304" pitchFamily="18" charset="0"/>
                        <a:cs typeface="Times New Roman" panose="02020603050405020304" pitchFamily="18" charset="0"/>
                      </a:endParaRPr>
                    </a:p>
                  </a:txBody>
                  <a:tcPr/>
                </a:tc>
              </a:tr>
              <a:tr h="3230880">
                <a:tc>
                  <a:txBody>
                    <a:bodyPr/>
                    <a:p>
                      <a:pPr algn="ctr">
                        <a:buNone/>
                      </a:pPr>
                      <a:r>
                        <a:rPr lang="en-IN" altLang="en-US" sz="1800">
                          <a:latin typeface="Times New Roman" panose="02020603050405020304" pitchFamily="18" charset="0"/>
                          <a:cs typeface="Times New Roman" panose="02020603050405020304" pitchFamily="18" charset="0"/>
                        </a:rPr>
                        <a:t>6</a:t>
                      </a:r>
                      <a:endParaRPr lang="en-IN" altLang="en-US" sz="1800">
                        <a:latin typeface="Times New Roman" panose="02020603050405020304" pitchFamily="18" charset="0"/>
                        <a:cs typeface="Times New Roman" panose="02020603050405020304" pitchFamily="18" charset="0"/>
                      </a:endParaRPr>
                    </a:p>
                  </a:txBody>
                  <a:tcPr/>
                </a:tc>
                <a:tc>
                  <a:txBody>
                    <a:bodyPr/>
                    <a:p>
                      <a:pPr algn="ctr">
                        <a:buNone/>
                      </a:pPr>
                      <a:r>
                        <a:rPr lang="en-IN" altLang="en-US" sz="1800">
                          <a:latin typeface="Times New Roman" panose="02020603050405020304" pitchFamily="18" charset="0"/>
                          <a:cs typeface="Times New Roman" panose="02020603050405020304" pitchFamily="18" charset="0"/>
                        </a:rPr>
                        <a:t>Is Topical Metformin Effective in treatment of melasma.</a:t>
                      </a:r>
                      <a:endParaRPr lang="en-IN" altLang="en-US" sz="1800">
                        <a:latin typeface="Times New Roman" panose="02020603050405020304" pitchFamily="18" charset="0"/>
                        <a:cs typeface="Times New Roman" panose="02020603050405020304" pitchFamily="18" charset="0"/>
                      </a:endParaRPr>
                    </a:p>
                  </a:txBody>
                  <a:tcPr/>
                </a:tc>
                <a:tc>
                  <a:txBody>
                    <a:bodyPr/>
                    <a:p>
                      <a:pPr algn="ctr">
                        <a:buNone/>
                      </a:pPr>
                      <a:r>
                        <a:rPr lang="en-IN" altLang="en-US" sz="1800">
                          <a:latin typeface="Times New Roman" panose="02020603050405020304" pitchFamily="18" charset="0"/>
                          <a:cs typeface="Times New Roman" panose="02020603050405020304" pitchFamily="18" charset="0"/>
                        </a:rPr>
                        <a:t>The egyptian Journal of hospital Medicine.</a:t>
                      </a:r>
                      <a:endParaRPr lang="en-IN" altLang="en-US" sz="1800">
                        <a:latin typeface="Times New Roman" panose="02020603050405020304" pitchFamily="18" charset="0"/>
                        <a:cs typeface="Times New Roman" panose="02020603050405020304" pitchFamily="18" charset="0"/>
                      </a:endParaRPr>
                    </a:p>
                    <a:p>
                      <a:pPr algn="ctr">
                        <a:buNone/>
                      </a:pPr>
                      <a:r>
                        <a:rPr lang="en-IN" altLang="en-US" sz="1800">
                          <a:latin typeface="Times New Roman" panose="02020603050405020304" pitchFamily="18" charset="0"/>
                          <a:cs typeface="Times New Roman" panose="02020603050405020304" pitchFamily="18" charset="0"/>
                        </a:rPr>
                        <a:t>Farid Abd EL Rheem Badria.</a:t>
                      </a:r>
                      <a:endParaRPr lang="en-IN" altLang="en-US" sz="1800">
                        <a:latin typeface="Times New Roman" panose="02020603050405020304" pitchFamily="18" charset="0"/>
                        <a:cs typeface="Times New Roman" panose="02020603050405020304" pitchFamily="18" charset="0"/>
                      </a:endParaRPr>
                    </a:p>
                    <a:p>
                      <a:pPr algn="ctr">
                        <a:buNone/>
                      </a:pPr>
                      <a:r>
                        <a:rPr lang="en-US" altLang="en-IN" sz="1800">
                          <a:latin typeface="Times New Roman" panose="02020603050405020304" pitchFamily="18" charset="0"/>
                          <a:cs typeface="Times New Roman" panose="02020603050405020304" pitchFamily="18" charset="0"/>
                        </a:rPr>
                        <a:t>2023jan</a:t>
                      </a:r>
                      <a:endParaRPr lang="en-US" altLang="en-IN" sz="1800">
                        <a:latin typeface="Times New Roman" panose="02020603050405020304" pitchFamily="18" charset="0"/>
                        <a:cs typeface="Times New Roman" panose="02020603050405020304" pitchFamily="18" charset="0"/>
                      </a:endParaRPr>
                    </a:p>
                  </a:txBody>
                  <a:tcPr/>
                </a:tc>
                <a:tc>
                  <a:txBody>
                    <a:bodyPr/>
                    <a:p>
                      <a:pPr algn="ctr">
                        <a:buNone/>
                      </a:pPr>
                      <a:r>
                        <a:rPr lang="en-IN" altLang="en-US" sz="1800">
                          <a:latin typeface="Times New Roman" panose="02020603050405020304" pitchFamily="18" charset="0"/>
                          <a:cs typeface="Times New Roman" panose="02020603050405020304" pitchFamily="18" charset="0"/>
                        </a:rPr>
                        <a:t>Melasma was improved after using of topical metformin with no side effects appeared. Thus,metformin is new safe and effective treatment for melasma treatment.</a:t>
                      </a:r>
                      <a:endParaRPr lang="en-IN" altLang="en-US" sz="1800">
                        <a:latin typeface="Times New Roman" panose="02020603050405020304" pitchFamily="18" charset="0"/>
                        <a:cs typeface="Times New Roman" panose="02020603050405020304" pitchFamily="18" charset="0"/>
                      </a:endParaRPr>
                    </a:p>
                  </a:txBody>
                  <a:tcPr/>
                </a:tc>
              </a:tr>
              <a:tr h="2090420">
                <a:tc>
                  <a:txBody>
                    <a:bodyPr/>
                    <a:p>
                      <a:pPr algn="ctr">
                        <a:buNone/>
                      </a:pPr>
                      <a:r>
                        <a:rPr lang="en-IN" altLang="en-US" sz="1800">
                          <a:latin typeface="Times New Roman" panose="02020603050405020304" pitchFamily="18" charset="0"/>
                          <a:cs typeface="Times New Roman" panose="02020603050405020304" pitchFamily="18" charset="0"/>
                        </a:rPr>
                        <a:t>7</a:t>
                      </a:r>
                      <a:endParaRPr lang="en-IN" altLang="en-US" sz="1800">
                        <a:latin typeface="Times New Roman" panose="02020603050405020304" pitchFamily="18" charset="0"/>
                        <a:cs typeface="Times New Roman" panose="02020603050405020304" pitchFamily="18" charset="0"/>
                      </a:endParaRPr>
                    </a:p>
                  </a:txBody>
                  <a:tcPr/>
                </a:tc>
                <a:tc>
                  <a:txBody>
                    <a:bodyPr/>
                    <a:p>
                      <a:pPr algn="ctr">
                        <a:buNone/>
                      </a:pPr>
                      <a:r>
                        <a:rPr lang="en-IN" altLang="en-US" sz="1800">
                          <a:latin typeface="Times New Roman" panose="02020603050405020304" pitchFamily="18" charset="0"/>
                          <a:cs typeface="Times New Roman" panose="02020603050405020304" pitchFamily="18" charset="0"/>
                        </a:rPr>
                        <a:t>Formulation and Evaluation of MetforminHCL Release From Topical preparation using two different types of membrane.</a:t>
                      </a:r>
                      <a:endParaRPr lang="en-IN" altLang="en-US" sz="1800">
                        <a:latin typeface="Times New Roman" panose="02020603050405020304" pitchFamily="18" charset="0"/>
                        <a:cs typeface="Times New Roman" panose="02020603050405020304" pitchFamily="18" charset="0"/>
                      </a:endParaRPr>
                    </a:p>
                  </a:txBody>
                  <a:tcPr/>
                </a:tc>
                <a:tc>
                  <a:txBody>
                    <a:bodyPr/>
                    <a:p>
                      <a:pPr algn="ctr">
                        <a:buNone/>
                      </a:pPr>
                      <a:r>
                        <a:rPr lang="en-IN" altLang="en-US" sz="1800">
                          <a:latin typeface="Times New Roman" panose="02020603050405020304" pitchFamily="18" charset="0"/>
                          <a:cs typeface="Times New Roman" panose="02020603050405020304" pitchFamily="18" charset="0"/>
                        </a:rPr>
                        <a:t>International Journal of Currrent phrmaceutical Research.</a:t>
                      </a:r>
                      <a:endParaRPr lang="en-IN" altLang="en-US" sz="1800">
                        <a:latin typeface="Times New Roman" panose="02020603050405020304" pitchFamily="18" charset="0"/>
                        <a:cs typeface="Times New Roman" panose="02020603050405020304" pitchFamily="18" charset="0"/>
                      </a:endParaRPr>
                    </a:p>
                    <a:p>
                      <a:pPr algn="ctr">
                        <a:buNone/>
                      </a:pPr>
                      <a:r>
                        <a:rPr lang="en-IN" altLang="en-US" sz="1800">
                          <a:latin typeface="Times New Roman" panose="02020603050405020304" pitchFamily="18" charset="0"/>
                          <a:cs typeface="Times New Roman" panose="02020603050405020304" pitchFamily="18" charset="0"/>
                        </a:rPr>
                        <a:t>Sandal khan,syed umer jan,rahman gul.</a:t>
                      </a:r>
                      <a:endParaRPr lang="en-IN" altLang="en-US" sz="1800">
                        <a:latin typeface="Times New Roman" panose="02020603050405020304" pitchFamily="18" charset="0"/>
                        <a:cs typeface="Times New Roman" panose="02020603050405020304" pitchFamily="18" charset="0"/>
                      </a:endParaRPr>
                    </a:p>
                    <a:p>
                      <a:pPr algn="ctr">
                        <a:buNone/>
                      </a:pPr>
                      <a:r>
                        <a:rPr lang="en-US" altLang="en-IN" sz="1800">
                          <a:latin typeface="Times New Roman" panose="02020603050405020304" pitchFamily="18" charset="0"/>
                          <a:cs typeface="Times New Roman" panose="02020603050405020304" pitchFamily="18" charset="0"/>
                        </a:rPr>
                        <a:t>2020</a:t>
                      </a:r>
                      <a:endParaRPr lang="en-US" altLang="en-IN" sz="1800">
                        <a:latin typeface="Times New Roman" panose="02020603050405020304" pitchFamily="18" charset="0"/>
                        <a:cs typeface="Times New Roman" panose="02020603050405020304" pitchFamily="18" charset="0"/>
                      </a:endParaRPr>
                    </a:p>
                  </a:txBody>
                  <a:tcPr/>
                </a:tc>
                <a:tc>
                  <a:txBody>
                    <a:bodyPr/>
                    <a:p>
                      <a:pPr algn="ctr">
                        <a:buNone/>
                      </a:pPr>
                      <a:r>
                        <a:rPr lang="en-US" altLang="en-IN" sz="1800">
                          <a:latin typeface="Times New Roman" panose="02020603050405020304" pitchFamily="18" charset="0"/>
                          <a:cs typeface="Times New Roman" panose="02020603050405020304" pitchFamily="18" charset="0"/>
                        </a:rPr>
                        <a:t>T</a:t>
                      </a:r>
                      <a:r>
                        <a:rPr lang="en-IN" altLang="en-US" sz="1800">
                          <a:latin typeface="Times New Roman" panose="02020603050405020304" pitchFamily="18" charset="0"/>
                          <a:cs typeface="Times New Roman" panose="02020603050405020304" pitchFamily="18" charset="0"/>
                        </a:rPr>
                        <a:t>he prime importance of the membrane upon the release patternof the various formulation.</a:t>
                      </a:r>
                      <a:endParaRPr lang="en-IN" altLang="en-US" sz="18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15155</Words>
  <Application>WPS Presentation</Application>
  <PresentationFormat>Widescreen</PresentationFormat>
  <Paragraphs>1073</Paragraphs>
  <Slides>38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Arial</vt:lpstr>
      <vt:lpstr>SimSun</vt:lpstr>
      <vt:lpstr>Wingdings</vt:lpstr>
      <vt:lpstr>Times New Roman</vt:lpstr>
      <vt:lpstr>Wingdings</vt:lpstr>
      <vt:lpstr>Microsoft YaHei</vt:lpstr>
      <vt:lpstr>Arial Unicode MS</vt:lpstr>
      <vt:lpstr>Calibri</vt:lpstr>
      <vt:lpstr>Wingdings 2</vt:lpstr>
      <vt:lpstr>Green Color</vt:lpstr>
      <vt:lpstr>S</vt:lpstr>
      <vt:lpstr>CONTENTS</vt:lpstr>
      <vt:lpstr>INTRODUCTION</vt:lpstr>
      <vt:lpstr>PowerPoint 演示文稿</vt:lpstr>
      <vt:lpstr>PowerPoint 演示文稿</vt:lpstr>
      <vt:lpstr>PowerPoint 演示文稿</vt:lpstr>
      <vt:lpstr>REVIEW OF LITERATURE</vt:lpstr>
      <vt:lpstr>REVIEW OF LITERATURE</vt:lpstr>
      <vt:lpstr>REVIEW OF LITERATURE</vt:lpstr>
      <vt:lpstr>NEED FOR THE STUDY</vt:lpstr>
      <vt:lpstr>OBJECTIVES</vt:lpstr>
      <vt:lpstr>MATERIALS </vt:lpstr>
      <vt:lpstr>METHODOLOGY</vt:lpstr>
      <vt:lpstr>UV Estimation of metformin</vt:lpstr>
      <vt:lpstr>FTIR OF METFORMIN</vt:lpstr>
      <vt:lpstr>SATURATION SOLUBILITY OF DRUG, SURFCTANTS AND CO-SURFACTANTS</vt:lpstr>
      <vt:lpstr>SOLUBILITIES STUDIES </vt:lpstr>
      <vt:lpstr>DEVELOPMENT OF PSEUDO TERNARY DIAGRAM BY USING PHASE TITRATION METHOD</vt:lpstr>
      <vt:lpstr>PHASE TITRATION TABLE FOR [1:1, 2:1 AND 3:1]</vt:lpstr>
      <vt:lpstr>PHASE TITRATION MICROEMULSIONS</vt:lpstr>
      <vt:lpstr>PSEUDO TERNARY DIAGRAM </vt:lpstr>
      <vt:lpstr>FORMULATION OF MICROEMULSION BASED GEL</vt:lpstr>
      <vt:lpstr>FORMULATION TABLE OF PLACEBO</vt:lpstr>
      <vt:lpstr>EVALUATION OF PREPARED MICROEMULSION</vt:lpstr>
      <vt:lpstr>EVALUATION OF DRUG CONTENT ANDTHERMODYNAMIC STABILITY</vt:lpstr>
      <vt:lpstr>COMPARISION OF DRUG CONTENT ALL FORMULATIONS </vt:lpstr>
      <vt:lpstr>MEASUREMENT OF PARTICLE SIZE,PDI AND ZETA POTENTIAL</vt:lpstr>
      <vt:lpstr>PARTICLE SIZE OF F6,F8 AND F9</vt:lpstr>
      <vt:lpstr>ZETA POTENTIAL OF F6,F8 AND F9</vt:lpstr>
      <vt:lpstr>PREPARATION OF OPTIMISED MICROEMULSION BASED GEL OF METFORMIN {F6}</vt:lpstr>
      <vt:lpstr>EVALUATION OF PHYSICAL APPEARANCE OF MICROEMULGELS </vt:lpstr>
      <vt:lpstr>Evaluation of microemulsion based gel</vt:lpstr>
      <vt:lpstr>EVALUATION MICROEMULSION BASED GEL</vt:lpstr>
      <vt:lpstr>EVALUATION OF MICROEMULSION BASED GEL</vt:lpstr>
      <vt:lpstr>FUTURE WORK PLANS</vt:lpstr>
      <vt:lpstr>REFERENCES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VISHAL</dc:creator>
  <cp:lastModifiedBy>VISHAL</cp:lastModifiedBy>
  <cp:revision>72</cp:revision>
  <dcterms:created xsi:type="dcterms:W3CDTF">2023-11-19T11:45:00Z</dcterms:created>
  <dcterms:modified xsi:type="dcterms:W3CDTF">2024-05-02T05:22:33Z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93770BE486E842F09339934D78E949F2_13</vt:lpwstr>
  </property>
  <property fmtid="{D5CDD505-2E9C-101B-9397-08002B2CF9AE}" pid="3" name="KSOProductBuildVer">
    <vt:lpwstr>1033-12.2.0.16731</vt:lpwstr>
  </property>
</Properties>
</file>